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 id="2147484015" r:id="rId2"/>
    <p:sldMasterId id="2147484027" r:id="rId3"/>
    <p:sldMasterId id="2147484029" r:id="rId4"/>
    <p:sldMasterId id="2147484031" r:id="rId5"/>
    <p:sldMasterId id="2147484032" r:id="rId6"/>
    <p:sldMasterId id="2147484034" r:id="rId7"/>
    <p:sldMasterId id="2147484035" r:id="rId8"/>
    <p:sldMasterId id="2147484036" r:id="rId9"/>
    <p:sldMasterId id="2147484038" r:id="rId10"/>
    <p:sldMasterId id="2147484054" r:id="rId11"/>
  </p:sldMasterIdLst>
  <p:notesMasterIdLst>
    <p:notesMasterId r:id="rId35"/>
  </p:notesMasterIdLst>
  <p:sldIdLst>
    <p:sldId id="333" r:id="rId12"/>
    <p:sldId id="311" r:id="rId13"/>
    <p:sldId id="342" r:id="rId14"/>
    <p:sldId id="343" r:id="rId15"/>
    <p:sldId id="344" r:id="rId16"/>
    <p:sldId id="345" r:id="rId17"/>
    <p:sldId id="346" r:id="rId18"/>
    <p:sldId id="347" r:id="rId19"/>
    <p:sldId id="353" r:id="rId20"/>
    <p:sldId id="312" r:id="rId21"/>
    <p:sldId id="352" r:id="rId22"/>
    <p:sldId id="356" r:id="rId23"/>
    <p:sldId id="326" r:id="rId24"/>
    <p:sldId id="348" r:id="rId25"/>
    <p:sldId id="349" r:id="rId26"/>
    <p:sldId id="350" r:id="rId27"/>
    <p:sldId id="351" r:id="rId28"/>
    <p:sldId id="355" r:id="rId29"/>
    <p:sldId id="307" r:id="rId30"/>
    <p:sldId id="305" r:id="rId31"/>
    <p:sldId id="321" r:id="rId32"/>
    <p:sldId id="339" r:id="rId33"/>
    <p:sldId id="280" r:id="rId3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man, Yvette G (CHFS DPH DPHPS)" initials="CYG(DD" lastIdx="3" clrIdx="0">
    <p:extLst>
      <p:ext uri="{19B8F6BF-5375-455C-9EA6-DF929625EA0E}">
        <p15:presenceInfo xmlns:p15="http://schemas.microsoft.com/office/powerpoint/2012/main" userId="S::yvette.coleman@ky.gov::319ed7f4-ac3f-41ca-83be-10159d9b23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2834A4"/>
    <a:srgbClr val="244F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96" autoAdjust="0"/>
  </p:normalViewPr>
  <p:slideViewPr>
    <p:cSldViewPr snapToGrid="0">
      <p:cViewPr varScale="1">
        <p:scale>
          <a:sx n="114" d="100"/>
          <a:sy n="114" d="100"/>
        </p:scale>
        <p:origin x="474" y="96"/>
      </p:cViewPr>
      <p:guideLst/>
    </p:cSldViewPr>
  </p:slideViewPr>
  <p:outlineViewPr>
    <p:cViewPr>
      <p:scale>
        <a:sx n="33" d="100"/>
        <a:sy n="33" d="100"/>
      </p:scale>
      <p:origin x="0" y="-71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brdhdfs1\users\CD%20Team\Epi%20India%20Martinez\Misc%20Reports\03.09.2023%20HEART%20Coalition\Flu%20Data%202022-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risten.eggles\Desktop\At%20Home%20Work\INFLUENZA%20FOLDER%202022-2023\Flu%20Data%202022-202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Confirmed Flu Cases for 2022-2023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668871967"/>
        <c:axId val="668884031"/>
      </c:barChart>
      <c:catAx>
        <c:axId val="668871967"/>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MMWR Week</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8884031"/>
        <c:crosses val="autoZero"/>
        <c:auto val="1"/>
        <c:lblAlgn val="ctr"/>
        <c:lblOffset val="100"/>
        <c:noMultiLvlLbl val="0"/>
      </c:catAx>
      <c:valAx>
        <c:axId val="6688840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Number of Confirmed</a:t>
                </a:r>
                <a:r>
                  <a:rPr lang="en-US" sz="1400" baseline="0" dirty="0"/>
                  <a:t> Flu Cases</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8871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Confirmed</a:t>
            </a:r>
            <a:r>
              <a:rPr lang="en-US" b="1" baseline="0"/>
              <a:t> Flu Cases for 2022-2023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'Confirmed Flu Cases'!$B$1:$AF$1</c:f>
              <c:strCache>
                <c:ptCount val="31"/>
                <c:pt idx="0">
                  <c:v>MMWR 40</c:v>
                </c:pt>
                <c:pt idx="1">
                  <c:v>MMWR 41</c:v>
                </c:pt>
                <c:pt idx="2">
                  <c:v>MMWR 42</c:v>
                </c:pt>
                <c:pt idx="3">
                  <c:v>MMWR 43</c:v>
                </c:pt>
                <c:pt idx="4">
                  <c:v>MMWR 44</c:v>
                </c:pt>
                <c:pt idx="5">
                  <c:v>MMWR 45</c:v>
                </c:pt>
                <c:pt idx="6">
                  <c:v>MMWR 46</c:v>
                </c:pt>
                <c:pt idx="7">
                  <c:v>MMWR 47</c:v>
                </c:pt>
                <c:pt idx="8">
                  <c:v>MMWR 48</c:v>
                </c:pt>
                <c:pt idx="9">
                  <c:v>MMWR 49</c:v>
                </c:pt>
                <c:pt idx="10">
                  <c:v>MMWR 50</c:v>
                </c:pt>
                <c:pt idx="11">
                  <c:v>MMWR 51</c:v>
                </c:pt>
                <c:pt idx="12">
                  <c:v>MMWR 52</c:v>
                </c:pt>
                <c:pt idx="13">
                  <c:v>MMWR 1</c:v>
                </c:pt>
                <c:pt idx="14">
                  <c:v>MMWR 2</c:v>
                </c:pt>
                <c:pt idx="15">
                  <c:v>MMWR 3</c:v>
                </c:pt>
                <c:pt idx="16">
                  <c:v>MMWR 4</c:v>
                </c:pt>
                <c:pt idx="17">
                  <c:v>MMWR 5</c:v>
                </c:pt>
                <c:pt idx="18">
                  <c:v>MMWR 6</c:v>
                </c:pt>
                <c:pt idx="19">
                  <c:v>MMWR 7</c:v>
                </c:pt>
                <c:pt idx="20">
                  <c:v>MMWR 8</c:v>
                </c:pt>
                <c:pt idx="21">
                  <c:v>MMWR 9</c:v>
                </c:pt>
                <c:pt idx="22">
                  <c:v>MMWR 10</c:v>
                </c:pt>
                <c:pt idx="23">
                  <c:v>MMWR 11</c:v>
                </c:pt>
                <c:pt idx="24">
                  <c:v>MMWR 12</c:v>
                </c:pt>
                <c:pt idx="25">
                  <c:v>MMWR 13</c:v>
                </c:pt>
                <c:pt idx="26">
                  <c:v>MMWR 14</c:v>
                </c:pt>
                <c:pt idx="27">
                  <c:v>MMWR 15</c:v>
                </c:pt>
                <c:pt idx="28">
                  <c:v>MMWR 16</c:v>
                </c:pt>
                <c:pt idx="29">
                  <c:v>MMWR 17</c:v>
                </c:pt>
                <c:pt idx="30">
                  <c:v>MMWR 18</c:v>
                </c:pt>
              </c:strCache>
            </c:strRef>
          </c:cat>
          <c:val>
            <c:numRef>
              <c:f>'Confirmed Flu Cases'!$B$12:$AF$12</c:f>
              <c:numCache>
                <c:formatCode>General</c:formatCode>
                <c:ptCount val="31"/>
                <c:pt idx="0">
                  <c:v>20</c:v>
                </c:pt>
                <c:pt idx="1">
                  <c:v>24</c:v>
                </c:pt>
                <c:pt idx="2">
                  <c:v>66</c:v>
                </c:pt>
                <c:pt idx="3">
                  <c:v>153</c:v>
                </c:pt>
                <c:pt idx="4">
                  <c:v>380</c:v>
                </c:pt>
                <c:pt idx="5">
                  <c:v>368</c:v>
                </c:pt>
                <c:pt idx="6">
                  <c:v>366</c:v>
                </c:pt>
                <c:pt idx="7">
                  <c:v>669</c:v>
                </c:pt>
                <c:pt idx="8">
                  <c:v>749</c:v>
                </c:pt>
                <c:pt idx="9">
                  <c:v>532</c:v>
                </c:pt>
                <c:pt idx="10">
                  <c:v>295</c:v>
                </c:pt>
                <c:pt idx="11">
                  <c:v>141</c:v>
                </c:pt>
                <c:pt idx="12">
                  <c:v>129</c:v>
                </c:pt>
                <c:pt idx="13">
                  <c:v>67</c:v>
                </c:pt>
                <c:pt idx="14">
                  <c:v>41</c:v>
                </c:pt>
                <c:pt idx="15">
                  <c:v>36</c:v>
                </c:pt>
                <c:pt idx="16">
                  <c:v>11</c:v>
                </c:pt>
                <c:pt idx="17">
                  <c:v>8</c:v>
                </c:pt>
                <c:pt idx="18">
                  <c:v>10</c:v>
                </c:pt>
                <c:pt idx="19">
                  <c:v>8</c:v>
                </c:pt>
                <c:pt idx="20">
                  <c:v>6</c:v>
                </c:pt>
                <c:pt idx="21">
                  <c:v>9</c:v>
                </c:pt>
                <c:pt idx="22">
                  <c:v>16</c:v>
                </c:pt>
                <c:pt idx="23">
                  <c:v>9</c:v>
                </c:pt>
                <c:pt idx="24">
                  <c:v>19</c:v>
                </c:pt>
                <c:pt idx="25">
                  <c:v>41</c:v>
                </c:pt>
                <c:pt idx="26">
                  <c:v>16</c:v>
                </c:pt>
                <c:pt idx="27">
                  <c:v>10</c:v>
                </c:pt>
                <c:pt idx="28">
                  <c:v>7</c:v>
                </c:pt>
                <c:pt idx="29">
                  <c:v>10</c:v>
                </c:pt>
                <c:pt idx="30">
                  <c:v>15</c:v>
                </c:pt>
              </c:numCache>
            </c:numRef>
          </c:val>
          <c:extLst>
            <c:ext xmlns:c16="http://schemas.microsoft.com/office/drawing/2014/chart" uri="{C3380CC4-5D6E-409C-BE32-E72D297353CC}">
              <c16:uniqueId val="{00000000-2670-4CF0-AC79-AF6966BFA5C4}"/>
            </c:ext>
          </c:extLst>
        </c:ser>
        <c:dLbls>
          <c:showLegendKey val="0"/>
          <c:showVal val="0"/>
          <c:showCatName val="0"/>
          <c:showSerName val="0"/>
          <c:showPercent val="0"/>
          <c:showBubbleSize val="0"/>
        </c:dLbls>
        <c:gapWidth val="50"/>
        <c:overlap val="-28"/>
        <c:axId val="668871967"/>
        <c:axId val="668884031"/>
      </c:barChart>
      <c:catAx>
        <c:axId val="66887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68884031"/>
        <c:crosses val="autoZero"/>
        <c:auto val="1"/>
        <c:lblAlgn val="ctr"/>
        <c:lblOffset val="100"/>
        <c:noMultiLvlLbl val="0"/>
      </c:catAx>
      <c:valAx>
        <c:axId val="668884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68871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hyperlink" Target="mailto:India.Martinez@barrenriverhealth.org" TargetMode="External"/><Relationship Id="rId1" Type="http://schemas.openxmlformats.org/officeDocument/2006/relationships/hyperlink" Target="mailto:Kristen.Eggles@ky.gov"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mailto:India.Martinez@barrenriverhealth.org" TargetMode="External"/><Relationship Id="rId1" Type="http://schemas.openxmlformats.org/officeDocument/2006/relationships/hyperlink" Target="mailto:Kristen.Eggles@ky.gov"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Commissioner’s Office</a:t>
          </a:r>
          <a:endParaRPr lang="en-US" sz="2000" i="1" dirty="0">
            <a:solidFill>
              <a:schemeClr val="bg1"/>
            </a:solidFill>
            <a:latin typeface="Grandview" panose="020B0502040204020203" pitchFamily="34" charset="0"/>
          </a:endParaRPr>
        </a:p>
      </dgm:t>
    </dgm:pt>
    <dgm:pt modelId="{C499392C-CCD8-4667-ABC7-27F285F4D7CD}" type="parTrans" cxnId="{4E9AA6E3-D355-401C-A6BF-119CB8513E5A}">
      <dgm:prSet/>
      <dgm:spPr/>
      <dgm:t>
        <a:bodyPr/>
        <a:lstStyle/>
        <a:p>
          <a:endParaRPr lang="en-US">
            <a:latin typeface="Grandview" panose="020B0502040204020203" pitchFamily="34" charset="0"/>
          </a:endParaRPr>
        </a:p>
      </dgm:t>
    </dgm:pt>
    <dgm:pt modelId="{9EE6FBBB-E592-4881-BC26-A964F93FED14}" type="sibTrans" cxnId="{4E9AA6E3-D355-401C-A6BF-119CB8513E5A}">
      <dgm:prSet/>
      <dgm:spPr/>
      <dgm:t>
        <a:bodyPr/>
        <a:lstStyle/>
        <a:p>
          <a:endParaRPr lang="en-US">
            <a:latin typeface="Grandview" panose="020B0502040204020203" pitchFamily="34" charset="0"/>
          </a:endParaRPr>
        </a:p>
      </dgm:t>
    </dgm:pt>
    <dgm:pt modelId="{4951533E-B55E-4DDB-A2A1-0DD1A410B39D}">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AEAE29A3-FF9F-4497-962E-AEF9F1A7EAC9}" type="sibTrans" cxnId="{C561B666-7D7A-4CFF-A534-76A7B1AFDBA8}">
      <dgm:prSet/>
      <dgm:spPr/>
      <dgm:t>
        <a:bodyPr/>
        <a:lstStyle/>
        <a:p>
          <a:endParaRPr lang="en-US">
            <a:latin typeface="Grandview" panose="020B0502040204020203" pitchFamily="34" charset="0"/>
          </a:endParaRPr>
        </a:p>
      </dgm:t>
    </dgm:pt>
    <dgm:pt modelId="{5949EB21-4911-4926-8458-9EEBA62DC847}">
      <dgm:prSet phldrT="[Text]" custT="1"/>
      <dgm:spPr>
        <a:solidFill>
          <a:srgbClr val="62BCF0"/>
        </a:solidFill>
        <a:ln w="28575">
          <a:noFill/>
        </a:ln>
      </dgm:spPr>
      <dgm:t>
        <a:bodyPr/>
        <a:lstStyle/>
        <a:p>
          <a:r>
            <a:rPr lang="en-US" sz="2000">
              <a:solidFill>
                <a:schemeClr val="bg1"/>
              </a:solidFill>
              <a:latin typeface="Grandview" panose="020B0502040204020203" pitchFamily="34" charset="0"/>
            </a:rPr>
            <a:t>Women’s Health</a:t>
          </a:r>
          <a:endParaRPr lang="en-US" sz="2000" dirty="0">
            <a:solidFill>
              <a:schemeClr val="bg1"/>
            </a:solidFill>
            <a:latin typeface="Grandview" panose="020B0502040204020203" pitchFamily="34" charset="0"/>
          </a:endParaRP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8317971A-2589-4C00-BBB7-6A1EE6FEA2D8}" type="sibTrans" cxnId="{D5460841-2773-499B-954B-032563B960E2}">
      <dgm:prSet/>
      <dgm:spPr/>
      <dgm:t>
        <a:bodyPr/>
        <a:lstStyle/>
        <a:p>
          <a:endParaRPr lang="en-US">
            <a:latin typeface="Grandview" panose="020B0502040204020203" pitchFamily="34" charset="0"/>
          </a:endParaRPr>
        </a:p>
      </dgm:t>
    </dgm:pt>
    <dgm:pt modelId="{D6BC36C3-C210-4A00-9247-EC06B7C445C6}">
      <dgm:prSet phldrT="[Text]" custT="1"/>
      <dgm:spPr>
        <a:solidFill>
          <a:srgbClr val="84BC49"/>
        </a:solidFill>
        <a:ln w="28575">
          <a:noFill/>
        </a:ln>
      </dgm:spPr>
      <dgm:t>
        <a:bodyPr/>
        <a:lstStyle/>
        <a:p>
          <a:r>
            <a:rPr lang="en-US" sz="2000" dirty="0">
              <a:solidFill>
                <a:schemeClr val="bg1"/>
              </a:solidFill>
              <a:latin typeface="Grandview" panose="020B0502040204020203" pitchFamily="34" charset="0"/>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7291E221-0BAB-4182-9161-51E79B6002CD}" type="sibTrans" cxnId="{CC515B48-77B5-4D76-AA99-6C6B24B80A11}">
      <dgm:prSet/>
      <dgm:spPr/>
      <dgm:t>
        <a:bodyPr/>
        <a:lstStyle/>
        <a:p>
          <a:endParaRPr lang="en-US">
            <a:latin typeface="Grandview" panose="020B0502040204020203" pitchFamily="34" charset="0"/>
          </a:endParaRPr>
        </a:p>
      </dgm:t>
    </dgm:pt>
    <dgm:pt modelId="{5D034D43-3765-4458-B6D9-C01B4EF1CE9C}">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a:latin typeface="Grandview" panose="020B0502040204020203" pitchFamily="34" charset="0"/>
          </a:endParaRPr>
        </a:p>
      </dgm:t>
    </dgm:pt>
    <dgm:pt modelId="{B6E60E56-7A91-4CB5-A6E6-7AFF437EEB83}" type="sibTrans" cxnId="{32E03D97-96E3-4DD7-9C7D-F279B56AB2CD}">
      <dgm:prSet/>
      <dgm:spPr/>
      <dgm:t>
        <a:bodyPr/>
        <a:lstStyle/>
        <a:p>
          <a:endParaRPr lang="en-US">
            <a:latin typeface="Grandview" panose="020B0502040204020203" pitchFamily="34" charset="0"/>
          </a:endParaRPr>
        </a:p>
      </dgm:t>
    </dgm:pt>
    <dgm:pt modelId="{A0E5D163-823F-4EB7-A974-8639FA53F1AE}">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EB3162B-DD54-463B-949D-ACA9C47C6D7F}" type="sibTrans" cxnId="{CEDEDDBB-1D2A-45B1-A3A9-2ADA843F3EB8}">
      <dgm:prSet/>
      <dgm:spPr/>
      <dgm:t>
        <a:bodyPr/>
        <a:lstStyle/>
        <a:p>
          <a:endParaRPr lang="en-US">
            <a:latin typeface="Grandview" panose="020B0502040204020203" pitchFamily="34" charset="0"/>
          </a:endParaRPr>
        </a:p>
      </dgm:t>
    </dgm:pt>
    <dgm:pt modelId="{98F641F5-43FC-4A7F-91B1-545C5E7DD563}">
      <dgm:prSet phldrT="[Text]" custT="1"/>
      <dgm:spPr>
        <a:solidFill>
          <a:srgbClr val="84BC49"/>
        </a:solidFill>
        <a:ln w="28575">
          <a:noFill/>
        </a:ln>
      </dgm:spPr>
      <dgm:t>
        <a:bodyPr/>
        <a:lstStyle/>
        <a:p>
          <a:r>
            <a:rPr lang="en-US" sz="2000">
              <a:solidFill>
                <a:schemeClr val="bg1"/>
              </a:solidFill>
              <a:latin typeface="Grandview" panose="020B0502040204020203" pitchFamily="34" charset="0"/>
            </a:rPr>
            <a:t>Laboratory Services</a:t>
          </a:r>
          <a:endParaRPr lang="en-US" sz="2000" dirty="0">
            <a:solidFill>
              <a:schemeClr val="bg1"/>
            </a:solidFill>
            <a:latin typeface="Grandview" panose="020B0502040204020203" pitchFamily="34" charset="0"/>
          </a:endParaRP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846EDF0-E76C-4AEB-A3D6-6B60AD2CAC87}" type="sibTrans" cxnId="{0DE76E73-D0DD-4E1C-AFAC-BDBD79BAA55B}">
      <dgm:prSet/>
      <dgm:spPr/>
      <dgm:t>
        <a:bodyPr/>
        <a:lstStyle/>
        <a:p>
          <a:endParaRPr lang="en-US">
            <a:latin typeface="Grandview" panose="020B0502040204020203" pitchFamily="34" charset="0"/>
          </a:endParaRPr>
        </a:p>
      </dgm:t>
    </dgm:pt>
    <dgm:pt modelId="{B81D7114-4009-4981-9A51-5763C8737810}">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0E4AB4C3-DBBE-4007-A8B5-2BFA2173F09F}" type="sibTrans" cxnId="{DA305433-3FC2-43BA-A04A-E323652EA15F}">
      <dgm:prSet/>
      <dgm:spPr/>
      <dgm:t>
        <a:bodyPr/>
        <a:lstStyle/>
        <a:p>
          <a:endParaRPr lang="en-US">
            <a:latin typeface="Grandview" panose="020B0502040204020203" pitchFamily="34" charset="0"/>
          </a:endParaRPr>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59120">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59291">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59291">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59291">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59291">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59291">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59291">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85CB2B-E1F8-457E-94CF-E14D919E6093}" type="doc">
      <dgm:prSet loTypeId="urn:microsoft.com/office/officeart/2005/8/layout/list1" loCatId="list" qsTypeId="urn:microsoft.com/office/officeart/2005/8/quickstyle/simple1" qsCatId="simple" csTypeId="urn:microsoft.com/office/officeart/2005/8/colors/accent5_2" csCatId="accent5"/>
      <dgm:spPr/>
      <dgm:t>
        <a:bodyPr/>
        <a:lstStyle/>
        <a:p>
          <a:endParaRPr lang="en-US"/>
        </a:p>
      </dgm:t>
    </dgm:pt>
    <dgm:pt modelId="{1026868B-6B1E-40A5-9C20-9D196E2E7E18}">
      <dgm:prSet/>
      <dgm:spPr/>
      <dgm:t>
        <a:bodyPr/>
        <a:lstStyle/>
        <a:p>
          <a:r>
            <a:rPr lang="en-US" dirty="0"/>
            <a:t>Regional Epi: Kristen Eggles </a:t>
          </a:r>
        </a:p>
      </dgm:t>
    </dgm:pt>
    <dgm:pt modelId="{1CE885E2-5EFA-4A28-8657-9EFEF8B44433}" type="parTrans" cxnId="{5A24DBC2-9737-45AC-B74B-1F0551500855}">
      <dgm:prSet/>
      <dgm:spPr/>
      <dgm:t>
        <a:bodyPr/>
        <a:lstStyle/>
        <a:p>
          <a:endParaRPr lang="en-US"/>
        </a:p>
      </dgm:t>
    </dgm:pt>
    <dgm:pt modelId="{FB6DF09D-86D8-4152-9A0B-7A41E1337A66}" type="sibTrans" cxnId="{5A24DBC2-9737-45AC-B74B-1F0551500855}">
      <dgm:prSet/>
      <dgm:spPr/>
      <dgm:t>
        <a:bodyPr/>
        <a:lstStyle/>
        <a:p>
          <a:endParaRPr lang="en-US"/>
        </a:p>
      </dgm:t>
    </dgm:pt>
    <dgm:pt modelId="{B8BCA8E6-63CF-47A9-88D9-4D16B58D282F}">
      <dgm:prSet/>
      <dgm:spPr/>
      <dgm:t>
        <a:bodyPr/>
        <a:lstStyle/>
        <a:p>
          <a:r>
            <a:rPr lang="en-US" dirty="0">
              <a:hlinkClick xmlns:r="http://schemas.openxmlformats.org/officeDocument/2006/relationships" r:id="rId1"/>
            </a:rPr>
            <a:t>Kristen.Eggles@ky.gov</a:t>
          </a:r>
          <a:endParaRPr lang="en-US" dirty="0"/>
        </a:p>
      </dgm:t>
    </dgm:pt>
    <dgm:pt modelId="{3C4E0C04-DC6C-41F1-9606-41FB3160CC1A}" type="parTrans" cxnId="{227C6C4E-53EB-4D7D-AB30-D80A26A52A1F}">
      <dgm:prSet/>
      <dgm:spPr/>
      <dgm:t>
        <a:bodyPr/>
        <a:lstStyle/>
        <a:p>
          <a:endParaRPr lang="en-US"/>
        </a:p>
      </dgm:t>
    </dgm:pt>
    <dgm:pt modelId="{78E7E44B-6F7B-4FBA-9B6F-1A4917C9DD05}" type="sibTrans" cxnId="{227C6C4E-53EB-4D7D-AB30-D80A26A52A1F}">
      <dgm:prSet/>
      <dgm:spPr/>
      <dgm:t>
        <a:bodyPr/>
        <a:lstStyle/>
        <a:p>
          <a:endParaRPr lang="en-US"/>
        </a:p>
      </dgm:t>
    </dgm:pt>
    <dgm:pt modelId="{C72CE8E1-9B13-420E-93DF-562E7AACD347}">
      <dgm:prSet/>
      <dgm:spPr/>
      <dgm:t>
        <a:bodyPr/>
        <a:lstStyle/>
        <a:p>
          <a:r>
            <a:rPr lang="en-US" dirty="0"/>
            <a:t>Ext. 262</a:t>
          </a:r>
        </a:p>
      </dgm:t>
    </dgm:pt>
    <dgm:pt modelId="{1B21523E-9AD1-4C62-848B-774A02F5E0AB}" type="parTrans" cxnId="{24336290-88B7-4997-BECB-8FC43156B74D}">
      <dgm:prSet/>
      <dgm:spPr/>
      <dgm:t>
        <a:bodyPr/>
        <a:lstStyle/>
        <a:p>
          <a:endParaRPr lang="en-US"/>
        </a:p>
      </dgm:t>
    </dgm:pt>
    <dgm:pt modelId="{D2295D41-0FCE-4423-85D6-5CD8AE5F1815}" type="sibTrans" cxnId="{24336290-88B7-4997-BECB-8FC43156B74D}">
      <dgm:prSet/>
      <dgm:spPr/>
      <dgm:t>
        <a:bodyPr/>
        <a:lstStyle/>
        <a:p>
          <a:endParaRPr lang="en-US"/>
        </a:p>
      </dgm:t>
    </dgm:pt>
    <dgm:pt modelId="{8954F0F5-FA00-4F1A-9E2A-58E64C5E9A6B}">
      <dgm:prSet/>
      <dgm:spPr/>
      <dgm:t>
        <a:bodyPr/>
        <a:lstStyle/>
        <a:p>
          <a:r>
            <a:rPr lang="en-US" dirty="0"/>
            <a:t>District Epi: India Martinez</a:t>
          </a:r>
        </a:p>
      </dgm:t>
    </dgm:pt>
    <dgm:pt modelId="{A488331F-3DB9-4295-A057-200ED87B32CF}" type="parTrans" cxnId="{E5B1BE5F-A3D4-4A32-8A5C-17F20F3269DD}">
      <dgm:prSet/>
      <dgm:spPr/>
      <dgm:t>
        <a:bodyPr/>
        <a:lstStyle/>
        <a:p>
          <a:endParaRPr lang="en-US"/>
        </a:p>
      </dgm:t>
    </dgm:pt>
    <dgm:pt modelId="{28442F12-79EE-480B-8581-B09B7520FAF2}" type="sibTrans" cxnId="{E5B1BE5F-A3D4-4A32-8A5C-17F20F3269DD}">
      <dgm:prSet/>
      <dgm:spPr/>
      <dgm:t>
        <a:bodyPr/>
        <a:lstStyle/>
        <a:p>
          <a:endParaRPr lang="en-US"/>
        </a:p>
      </dgm:t>
    </dgm:pt>
    <dgm:pt modelId="{DD537BEB-05E7-4387-8F3E-3D5088CD66DE}">
      <dgm:prSet/>
      <dgm:spPr/>
      <dgm:t>
        <a:bodyPr/>
        <a:lstStyle/>
        <a:p>
          <a:r>
            <a:rPr lang="en-US" dirty="0">
              <a:hlinkClick xmlns:r="http://schemas.openxmlformats.org/officeDocument/2006/relationships" r:id="rId2"/>
            </a:rPr>
            <a:t>India.Martinez@barrenriverhealth.org</a:t>
          </a:r>
          <a:endParaRPr lang="en-US" dirty="0"/>
        </a:p>
      </dgm:t>
    </dgm:pt>
    <dgm:pt modelId="{295A35DF-F71E-43FD-B672-8BAFDE434769}" type="parTrans" cxnId="{27F5FCA0-C441-4FCC-8B3B-27DA0FCB0C58}">
      <dgm:prSet/>
      <dgm:spPr/>
      <dgm:t>
        <a:bodyPr/>
        <a:lstStyle/>
        <a:p>
          <a:endParaRPr lang="en-US"/>
        </a:p>
      </dgm:t>
    </dgm:pt>
    <dgm:pt modelId="{9284E3BE-A5FC-47F7-937A-C044F568C0ED}" type="sibTrans" cxnId="{27F5FCA0-C441-4FCC-8B3B-27DA0FCB0C58}">
      <dgm:prSet/>
      <dgm:spPr/>
      <dgm:t>
        <a:bodyPr/>
        <a:lstStyle/>
        <a:p>
          <a:endParaRPr lang="en-US"/>
        </a:p>
      </dgm:t>
    </dgm:pt>
    <dgm:pt modelId="{29B63B0E-2173-4C0A-825D-68EFB093B832}">
      <dgm:prSet/>
      <dgm:spPr/>
      <dgm:t>
        <a:bodyPr/>
        <a:lstStyle/>
        <a:p>
          <a:r>
            <a:rPr lang="en-US" dirty="0"/>
            <a:t>Ext. 105</a:t>
          </a:r>
        </a:p>
      </dgm:t>
    </dgm:pt>
    <dgm:pt modelId="{B7FF473B-D9E2-4775-8A81-A64454D1354D}" type="parTrans" cxnId="{CEB8B812-BF8F-487B-BD5B-2BDCA0498FA2}">
      <dgm:prSet/>
      <dgm:spPr/>
      <dgm:t>
        <a:bodyPr/>
        <a:lstStyle/>
        <a:p>
          <a:endParaRPr lang="en-US"/>
        </a:p>
      </dgm:t>
    </dgm:pt>
    <dgm:pt modelId="{B08A98A7-D47E-42C3-BE37-D59C40012C83}" type="sibTrans" cxnId="{CEB8B812-BF8F-487B-BD5B-2BDCA0498FA2}">
      <dgm:prSet/>
      <dgm:spPr/>
      <dgm:t>
        <a:bodyPr/>
        <a:lstStyle/>
        <a:p>
          <a:endParaRPr lang="en-US"/>
        </a:p>
      </dgm:t>
    </dgm:pt>
    <dgm:pt modelId="{63529F29-F144-495B-BD62-D9B6F2D7AE58}" type="pres">
      <dgm:prSet presAssocID="{E285CB2B-E1F8-457E-94CF-E14D919E6093}" presName="linear" presStyleCnt="0">
        <dgm:presLayoutVars>
          <dgm:dir/>
          <dgm:animLvl val="lvl"/>
          <dgm:resizeHandles val="exact"/>
        </dgm:presLayoutVars>
      </dgm:prSet>
      <dgm:spPr/>
    </dgm:pt>
    <dgm:pt modelId="{DDC0D550-35C7-40C7-B6C9-6EC6B8414D24}" type="pres">
      <dgm:prSet presAssocID="{1026868B-6B1E-40A5-9C20-9D196E2E7E18}" presName="parentLin" presStyleCnt="0"/>
      <dgm:spPr/>
    </dgm:pt>
    <dgm:pt modelId="{FC98EF43-16AD-495C-8826-C039E4579E87}" type="pres">
      <dgm:prSet presAssocID="{1026868B-6B1E-40A5-9C20-9D196E2E7E18}" presName="parentLeftMargin" presStyleLbl="node1" presStyleIdx="0" presStyleCnt="2"/>
      <dgm:spPr/>
    </dgm:pt>
    <dgm:pt modelId="{662761AC-C65D-4975-8CA9-1CD5F2332F78}" type="pres">
      <dgm:prSet presAssocID="{1026868B-6B1E-40A5-9C20-9D196E2E7E18}" presName="parentText" presStyleLbl="node1" presStyleIdx="0" presStyleCnt="2">
        <dgm:presLayoutVars>
          <dgm:chMax val="0"/>
          <dgm:bulletEnabled val="1"/>
        </dgm:presLayoutVars>
      </dgm:prSet>
      <dgm:spPr/>
    </dgm:pt>
    <dgm:pt modelId="{857B66D0-7944-4C19-BD14-243CA4E7655B}" type="pres">
      <dgm:prSet presAssocID="{1026868B-6B1E-40A5-9C20-9D196E2E7E18}" presName="negativeSpace" presStyleCnt="0"/>
      <dgm:spPr/>
    </dgm:pt>
    <dgm:pt modelId="{B4384C4A-6AB1-4A5D-9736-4E0C4D46D426}" type="pres">
      <dgm:prSet presAssocID="{1026868B-6B1E-40A5-9C20-9D196E2E7E18}" presName="childText" presStyleLbl="conFgAcc1" presStyleIdx="0" presStyleCnt="2">
        <dgm:presLayoutVars>
          <dgm:bulletEnabled val="1"/>
        </dgm:presLayoutVars>
      </dgm:prSet>
      <dgm:spPr/>
    </dgm:pt>
    <dgm:pt modelId="{4F24926C-34B1-44DC-A492-8B2CA71BD920}" type="pres">
      <dgm:prSet presAssocID="{FB6DF09D-86D8-4152-9A0B-7A41E1337A66}" presName="spaceBetweenRectangles" presStyleCnt="0"/>
      <dgm:spPr/>
    </dgm:pt>
    <dgm:pt modelId="{C73A3FCC-E37A-4AC9-9296-2EA2BF3B4ACC}" type="pres">
      <dgm:prSet presAssocID="{8954F0F5-FA00-4F1A-9E2A-58E64C5E9A6B}" presName="parentLin" presStyleCnt="0"/>
      <dgm:spPr/>
    </dgm:pt>
    <dgm:pt modelId="{E9A8DFE5-76F6-4DF0-A23A-90C98605988B}" type="pres">
      <dgm:prSet presAssocID="{8954F0F5-FA00-4F1A-9E2A-58E64C5E9A6B}" presName="parentLeftMargin" presStyleLbl="node1" presStyleIdx="0" presStyleCnt="2"/>
      <dgm:spPr/>
    </dgm:pt>
    <dgm:pt modelId="{0E855E36-B58B-45B8-A3D8-949B770DB796}" type="pres">
      <dgm:prSet presAssocID="{8954F0F5-FA00-4F1A-9E2A-58E64C5E9A6B}" presName="parentText" presStyleLbl="node1" presStyleIdx="1" presStyleCnt="2">
        <dgm:presLayoutVars>
          <dgm:chMax val="0"/>
          <dgm:bulletEnabled val="1"/>
        </dgm:presLayoutVars>
      </dgm:prSet>
      <dgm:spPr/>
    </dgm:pt>
    <dgm:pt modelId="{615C5AD1-C691-4279-BDDB-DE3065BA77A7}" type="pres">
      <dgm:prSet presAssocID="{8954F0F5-FA00-4F1A-9E2A-58E64C5E9A6B}" presName="negativeSpace" presStyleCnt="0"/>
      <dgm:spPr/>
    </dgm:pt>
    <dgm:pt modelId="{06CF2291-BEF1-4AD6-8D7B-804C25CCE3B4}" type="pres">
      <dgm:prSet presAssocID="{8954F0F5-FA00-4F1A-9E2A-58E64C5E9A6B}" presName="childText" presStyleLbl="conFgAcc1" presStyleIdx="1" presStyleCnt="2">
        <dgm:presLayoutVars>
          <dgm:bulletEnabled val="1"/>
        </dgm:presLayoutVars>
      </dgm:prSet>
      <dgm:spPr/>
    </dgm:pt>
  </dgm:ptLst>
  <dgm:cxnLst>
    <dgm:cxn modelId="{C4EA9605-143B-49B9-964C-229632549FBF}" type="presOf" srcId="{1026868B-6B1E-40A5-9C20-9D196E2E7E18}" destId="{662761AC-C65D-4975-8CA9-1CD5F2332F78}" srcOrd="1" destOrd="0" presId="urn:microsoft.com/office/officeart/2005/8/layout/list1"/>
    <dgm:cxn modelId="{CEB8B812-BF8F-487B-BD5B-2BDCA0498FA2}" srcId="{8954F0F5-FA00-4F1A-9E2A-58E64C5E9A6B}" destId="{29B63B0E-2173-4C0A-825D-68EFB093B832}" srcOrd="1" destOrd="0" parTransId="{B7FF473B-D9E2-4775-8A81-A64454D1354D}" sibTransId="{B08A98A7-D47E-42C3-BE37-D59C40012C83}"/>
    <dgm:cxn modelId="{7DF7AA24-F9EF-4B74-A714-53DD4BC01F52}" type="presOf" srcId="{8954F0F5-FA00-4F1A-9E2A-58E64C5E9A6B}" destId="{E9A8DFE5-76F6-4DF0-A23A-90C98605988B}" srcOrd="0" destOrd="0" presId="urn:microsoft.com/office/officeart/2005/8/layout/list1"/>
    <dgm:cxn modelId="{75843529-10B1-4240-B006-68D4D2CC374D}" type="presOf" srcId="{B8BCA8E6-63CF-47A9-88D9-4D16B58D282F}" destId="{B4384C4A-6AB1-4A5D-9736-4E0C4D46D426}" srcOrd="0" destOrd="0" presId="urn:microsoft.com/office/officeart/2005/8/layout/list1"/>
    <dgm:cxn modelId="{E5B1BE5F-A3D4-4A32-8A5C-17F20F3269DD}" srcId="{E285CB2B-E1F8-457E-94CF-E14D919E6093}" destId="{8954F0F5-FA00-4F1A-9E2A-58E64C5E9A6B}" srcOrd="1" destOrd="0" parTransId="{A488331F-3DB9-4295-A057-200ED87B32CF}" sibTransId="{28442F12-79EE-480B-8581-B09B7520FAF2}"/>
    <dgm:cxn modelId="{3BFE3849-4EAF-47FE-9024-FE8F6CF78BEF}" type="presOf" srcId="{29B63B0E-2173-4C0A-825D-68EFB093B832}" destId="{06CF2291-BEF1-4AD6-8D7B-804C25CCE3B4}" srcOrd="0" destOrd="1" presId="urn:microsoft.com/office/officeart/2005/8/layout/list1"/>
    <dgm:cxn modelId="{463DFF6D-7EE5-4EDD-95B9-ECFE3F93C29B}" type="presOf" srcId="{E285CB2B-E1F8-457E-94CF-E14D919E6093}" destId="{63529F29-F144-495B-BD62-D9B6F2D7AE58}" srcOrd="0" destOrd="0" presId="urn:microsoft.com/office/officeart/2005/8/layout/list1"/>
    <dgm:cxn modelId="{227C6C4E-53EB-4D7D-AB30-D80A26A52A1F}" srcId="{1026868B-6B1E-40A5-9C20-9D196E2E7E18}" destId="{B8BCA8E6-63CF-47A9-88D9-4D16B58D282F}" srcOrd="0" destOrd="0" parTransId="{3C4E0C04-DC6C-41F1-9606-41FB3160CC1A}" sibTransId="{78E7E44B-6F7B-4FBA-9B6F-1A4917C9DD05}"/>
    <dgm:cxn modelId="{24336290-88B7-4997-BECB-8FC43156B74D}" srcId="{1026868B-6B1E-40A5-9C20-9D196E2E7E18}" destId="{C72CE8E1-9B13-420E-93DF-562E7AACD347}" srcOrd="1" destOrd="0" parTransId="{1B21523E-9AD1-4C62-848B-774A02F5E0AB}" sibTransId="{D2295D41-0FCE-4423-85D6-5CD8AE5F1815}"/>
    <dgm:cxn modelId="{27F5FCA0-C441-4FCC-8B3B-27DA0FCB0C58}" srcId="{8954F0F5-FA00-4F1A-9E2A-58E64C5E9A6B}" destId="{DD537BEB-05E7-4387-8F3E-3D5088CD66DE}" srcOrd="0" destOrd="0" parTransId="{295A35DF-F71E-43FD-B672-8BAFDE434769}" sibTransId="{9284E3BE-A5FC-47F7-937A-C044F568C0ED}"/>
    <dgm:cxn modelId="{DD2654B4-EB9C-48BD-AA7F-DB8FCF1C0EEC}" type="presOf" srcId="{1026868B-6B1E-40A5-9C20-9D196E2E7E18}" destId="{FC98EF43-16AD-495C-8826-C039E4579E87}" srcOrd="0" destOrd="0" presId="urn:microsoft.com/office/officeart/2005/8/layout/list1"/>
    <dgm:cxn modelId="{5A24DBC2-9737-45AC-B74B-1F0551500855}" srcId="{E285CB2B-E1F8-457E-94CF-E14D919E6093}" destId="{1026868B-6B1E-40A5-9C20-9D196E2E7E18}" srcOrd="0" destOrd="0" parTransId="{1CE885E2-5EFA-4A28-8657-9EFEF8B44433}" sibTransId="{FB6DF09D-86D8-4152-9A0B-7A41E1337A66}"/>
    <dgm:cxn modelId="{0E800CD2-2661-498F-AA19-2E83C4AE89B1}" type="presOf" srcId="{DD537BEB-05E7-4387-8F3E-3D5088CD66DE}" destId="{06CF2291-BEF1-4AD6-8D7B-804C25CCE3B4}" srcOrd="0" destOrd="0" presId="urn:microsoft.com/office/officeart/2005/8/layout/list1"/>
    <dgm:cxn modelId="{5268E6DD-3351-4D84-89A0-0A931F0553BB}" type="presOf" srcId="{8954F0F5-FA00-4F1A-9E2A-58E64C5E9A6B}" destId="{0E855E36-B58B-45B8-A3D8-949B770DB796}" srcOrd="1" destOrd="0" presId="urn:microsoft.com/office/officeart/2005/8/layout/list1"/>
    <dgm:cxn modelId="{C78615F2-2F0B-4C16-ACF7-ED80EE1A62CE}" type="presOf" srcId="{C72CE8E1-9B13-420E-93DF-562E7AACD347}" destId="{B4384C4A-6AB1-4A5D-9736-4E0C4D46D426}" srcOrd="0" destOrd="1" presId="urn:microsoft.com/office/officeart/2005/8/layout/list1"/>
    <dgm:cxn modelId="{3CFA6322-847A-444C-AACF-E3B2B1D1EDE5}" type="presParOf" srcId="{63529F29-F144-495B-BD62-D9B6F2D7AE58}" destId="{DDC0D550-35C7-40C7-B6C9-6EC6B8414D24}" srcOrd="0" destOrd="0" presId="urn:microsoft.com/office/officeart/2005/8/layout/list1"/>
    <dgm:cxn modelId="{969046A6-B425-4F55-8435-DFD4232E275E}" type="presParOf" srcId="{DDC0D550-35C7-40C7-B6C9-6EC6B8414D24}" destId="{FC98EF43-16AD-495C-8826-C039E4579E87}" srcOrd="0" destOrd="0" presId="urn:microsoft.com/office/officeart/2005/8/layout/list1"/>
    <dgm:cxn modelId="{77703287-C628-48D0-BADE-0E5252A9E0D5}" type="presParOf" srcId="{DDC0D550-35C7-40C7-B6C9-6EC6B8414D24}" destId="{662761AC-C65D-4975-8CA9-1CD5F2332F78}" srcOrd="1" destOrd="0" presId="urn:microsoft.com/office/officeart/2005/8/layout/list1"/>
    <dgm:cxn modelId="{AF47AD3D-1CB3-4753-A312-32B4E9875F77}" type="presParOf" srcId="{63529F29-F144-495B-BD62-D9B6F2D7AE58}" destId="{857B66D0-7944-4C19-BD14-243CA4E7655B}" srcOrd="1" destOrd="0" presId="urn:microsoft.com/office/officeart/2005/8/layout/list1"/>
    <dgm:cxn modelId="{36D41C11-7461-4BA5-AEB7-9185437B4F5C}" type="presParOf" srcId="{63529F29-F144-495B-BD62-D9B6F2D7AE58}" destId="{B4384C4A-6AB1-4A5D-9736-4E0C4D46D426}" srcOrd="2" destOrd="0" presId="urn:microsoft.com/office/officeart/2005/8/layout/list1"/>
    <dgm:cxn modelId="{805E0F3E-EF2D-4067-8650-1BF1F99CF38F}" type="presParOf" srcId="{63529F29-F144-495B-BD62-D9B6F2D7AE58}" destId="{4F24926C-34B1-44DC-A492-8B2CA71BD920}" srcOrd="3" destOrd="0" presId="urn:microsoft.com/office/officeart/2005/8/layout/list1"/>
    <dgm:cxn modelId="{3C56C1A2-D669-4E31-935A-9096AEB94C5D}" type="presParOf" srcId="{63529F29-F144-495B-BD62-D9B6F2D7AE58}" destId="{C73A3FCC-E37A-4AC9-9296-2EA2BF3B4ACC}" srcOrd="4" destOrd="0" presId="urn:microsoft.com/office/officeart/2005/8/layout/list1"/>
    <dgm:cxn modelId="{BF34B3ED-FE2B-4279-9ECA-6A67948F2D4B}" type="presParOf" srcId="{C73A3FCC-E37A-4AC9-9296-2EA2BF3B4ACC}" destId="{E9A8DFE5-76F6-4DF0-A23A-90C98605988B}" srcOrd="0" destOrd="0" presId="urn:microsoft.com/office/officeart/2005/8/layout/list1"/>
    <dgm:cxn modelId="{C43449AE-B10B-40B9-8309-9931E95BA8CF}" type="presParOf" srcId="{C73A3FCC-E37A-4AC9-9296-2EA2BF3B4ACC}" destId="{0E855E36-B58B-45B8-A3D8-949B770DB796}" srcOrd="1" destOrd="0" presId="urn:microsoft.com/office/officeart/2005/8/layout/list1"/>
    <dgm:cxn modelId="{EB0077E0-2E89-4833-AF1A-1D5196B1B750}" type="presParOf" srcId="{63529F29-F144-495B-BD62-D9B6F2D7AE58}" destId="{615C5AD1-C691-4279-BDDB-DE3065BA77A7}" srcOrd="5" destOrd="0" presId="urn:microsoft.com/office/officeart/2005/8/layout/list1"/>
    <dgm:cxn modelId="{469851A3-0A6F-49B9-A323-FF44CCF432E5}" type="presParOf" srcId="{63529F29-F144-495B-BD62-D9B6F2D7AE58}" destId="{06CF2291-BEF1-4AD6-8D7B-804C25CCE3B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060987"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4023714"/>
        <a:ext cx="126923" cy="126923"/>
      </dsp:txXfrm>
    </dsp:sp>
    <dsp:sp modelId="{4BAC4599-5689-437F-90F2-D586D824B66C}">
      <dsp:nvSpPr>
        <dsp:cNvPr id="0" name=""/>
        <dsp:cNvSpPr/>
      </dsp:nvSpPr>
      <dsp:spPr>
        <a:xfrm>
          <a:off x="1060987"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3627340"/>
        <a:ext cx="86171" cy="86171"/>
      </dsp:txXfrm>
    </dsp:sp>
    <dsp:sp modelId="{E20EDDB1-67FA-4D7D-9539-9F9A64C6DD66}">
      <dsp:nvSpPr>
        <dsp:cNvPr id="0" name=""/>
        <dsp:cNvSpPr/>
      </dsp:nvSpPr>
      <dsp:spPr>
        <a:xfrm>
          <a:off x="1060987"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3230142"/>
        <a:ext cx="47065" cy="47065"/>
      </dsp:txXfrm>
    </dsp:sp>
    <dsp:sp modelId="{4014ECEF-0888-4009-892D-AB08DF214F2C}">
      <dsp:nvSpPr>
        <dsp:cNvPr id="0" name=""/>
        <dsp:cNvSpPr/>
      </dsp:nvSpPr>
      <dsp:spPr>
        <a:xfrm>
          <a:off x="1060987"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Grandview" panose="020B0502040204020203" pitchFamily="34" charset="0"/>
          </a:endParaRPr>
        </a:p>
      </dsp:txBody>
      <dsp:txXfrm>
        <a:off x="1268762" y="2825988"/>
        <a:ext cx="21871" cy="21871"/>
      </dsp:txXfrm>
    </dsp:sp>
    <dsp:sp modelId="{31B24B2D-92AE-440C-A1A6-5F475784AD35}">
      <dsp:nvSpPr>
        <dsp:cNvPr id="0" name=""/>
        <dsp:cNvSpPr/>
      </dsp:nvSpPr>
      <dsp:spPr>
        <a:xfrm>
          <a:off x="1060987"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2396641"/>
        <a:ext cx="47065" cy="47065"/>
      </dsp:txXfrm>
    </dsp:sp>
    <dsp:sp modelId="{6BE7391D-3772-45C7-BB03-B5B214683C6E}">
      <dsp:nvSpPr>
        <dsp:cNvPr id="0" name=""/>
        <dsp:cNvSpPr/>
      </dsp:nvSpPr>
      <dsp:spPr>
        <a:xfrm>
          <a:off x="1060987"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1960337"/>
        <a:ext cx="86171" cy="86171"/>
      </dsp:txXfrm>
    </dsp:sp>
    <dsp:sp modelId="{D06C129D-FFB9-48A9-9033-F70ED61AAC72}">
      <dsp:nvSpPr>
        <dsp:cNvPr id="0" name=""/>
        <dsp:cNvSpPr/>
      </dsp:nvSpPr>
      <dsp:spPr>
        <a:xfrm>
          <a:off x="1060987"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1523210"/>
        <a:ext cx="126923" cy="126923"/>
      </dsp:txXfrm>
    </dsp:sp>
    <dsp:sp modelId="{59935916-D8C6-4C4E-B14F-48A57B6B9F68}">
      <dsp:nvSpPr>
        <dsp:cNvPr id="0" name=""/>
        <dsp:cNvSpPr/>
      </dsp:nvSpPr>
      <dsp:spPr>
        <a:xfrm rot="16200000">
          <a:off x="-1860433" y="2460438"/>
          <a:ext cx="5089868" cy="75297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Commissioner’s Office</a:t>
          </a:r>
          <a:endParaRPr lang="en-US" sz="2000" i="1" kern="1200" dirty="0">
            <a:solidFill>
              <a:schemeClr val="bg1"/>
            </a:solidFill>
            <a:latin typeface="Grandview" panose="020B0502040204020203" pitchFamily="34" charset="0"/>
          </a:endParaRPr>
        </a:p>
      </dsp:txBody>
      <dsp:txXfrm>
        <a:off x="-1860433" y="2460438"/>
        <a:ext cx="5089868" cy="752971"/>
      </dsp:txXfrm>
    </dsp:sp>
    <dsp:sp modelId="{B73CF9B0-EB3F-4577-8369-54F3E07425DB}">
      <dsp:nvSpPr>
        <dsp:cNvPr id="0" name=""/>
        <dsp:cNvSpPr/>
      </dsp:nvSpPr>
      <dsp:spPr>
        <a:xfrm>
          <a:off x="1498408" y="3019"/>
          <a:ext cx="348012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Maternal and Child Health</a:t>
          </a:r>
        </a:p>
      </dsp:txBody>
      <dsp:txXfrm>
        <a:off x="1498408" y="3019"/>
        <a:ext cx="3480125" cy="666801"/>
      </dsp:txXfrm>
    </dsp:sp>
    <dsp:sp modelId="{57F0B218-B8AE-4220-9430-48E42516228E}">
      <dsp:nvSpPr>
        <dsp:cNvPr id="0" name=""/>
        <dsp:cNvSpPr/>
      </dsp:nvSpPr>
      <dsp:spPr>
        <a:xfrm>
          <a:off x="1498408" y="836520"/>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Women’s Health</a:t>
          </a:r>
          <a:endParaRPr lang="en-US" sz="2000" kern="1200" dirty="0">
            <a:solidFill>
              <a:schemeClr val="bg1"/>
            </a:solidFill>
            <a:latin typeface="Grandview" panose="020B0502040204020203" pitchFamily="34" charset="0"/>
          </a:endParaRPr>
        </a:p>
      </dsp:txBody>
      <dsp:txXfrm>
        <a:off x="1498408" y="836520"/>
        <a:ext cx="3483865" cy="666801"/>
      </dsp:txXfrm>
    </dsp:sp>
    <dsp:sp modelId="{7273DBFA-A064-4CD0-8B35-089175BB930D}">
      <dsp:nvSpPr>
        <dsp:cNvPr id="0" name=""/>
        <dsp:cNvSpPr/>
      </dsp:nvSpPr>
      <dsp:spPr>
        <a:xfrm>
          <a:off x="1498408" y="1670022"/>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Prevention and Quality Improvement</a:t>
          </a:r>
        </a:p>
      </dsp:txBody>
      <dsp:txXfrm>
        <a:off x="1498408" y="1670022"/>
        <a:ext cx="3483865" cy="666801"/>
      </dsp:txXfrm>
    </dsp:sp>
    <dsp:sp modelId="{6D7F8648-288A-4A1F-B54A-807646FA6E13}">
      <dsp:nvSpPr>
        <dsp:cNvPr id="0" name=""/>
        <dsp:cNvSpPr/>
      </dsp:nvSpPr>
      <dsp:spPr>
        <a:xfrm>
          <a:off x="1498408" y="2503523"/>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Epidemiology and Health Planning</a:t>
          </a:r>
        </a:p>
      </dsp:txBody>
      <dsp:txXfrm>
        <a:off x="1498408" y="2503523"/>
        <a:ext cx="3483865" cy="666801"/>
      </dsp:txXfrm>
    </dsp:sp>
    <dsp:sp modelId="{42D61C59-8415-4E78-A2CC-696EF3213CB7}">
      <dsp:nvSpPr>
        <dsp:cNvPr id="0" name=""/>
        <dsp:cNvSpPr/>
      </dsp:nvSpPr>
      <dsp:spPr>
        <a:xfrm>
          <a:off x="1498408" y="3337025"/>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Public Health Protection and Safety</a:t>
          </a:r>
        </a:p>
      </dsp:txBody>
      <dsp:txXfrm>
        <a:off x="1498408" y="3337025"/>
        <a:ext cx="3483865" cy="666801"/>
      </dsp:txXfrm>
    </dsp:sp>
    <dsp:sp modelId="{86B6F8FD-94AF-47EE-A573-412109D0A061}">
      <dsp:nvSpPr>
        <dsp:cNvPr id="0" name=""/>
        <dsp:cNvSpPr/>
      </dsp:nvSpPr>
      <dsp:spPr>
        <a:xfrm>
          <a:off x="1498408" y="4170526"/>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Laboratory Services</a:t>
          </a:r>
          <a:endParaRPr lang="en-US" sz="2000" kern="1200" dirty="0">
            <a:solidFill>
              <a:schemeClr val="bg1"/>
            </a:solidFill>
            <a:latin typeface="Grandview" panose="020B0502040204020203" pitchFamily="34" charset="0"/>
          </a:endParaRPr>
        </a:p>
      </dsp:txBody>
      <dsp:txXfrm>
        <a:off x="1498408" y="4170526"/>
        <a:ext cx="3483865" cy="666801"/>
      </dsp:txXfrm>
    </dsp:sp>
    <dsp:sp modelId="{0060CFB8-2A8A-4A1B-B7AA-F0317BA7B739}">
      <dsp:nvSpPr>
        <dsp:cNvPr id="0" name=""/>
        <dsp:cNvSpPr/>
      </dsp:nvSpPr>
      <dsp:spPr>
        <a:xfrm>
          <a:off x="1498408" y="5004028"/>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Administration and Financial Management</a:t>
          </a:r>
        </a:p>
      </dsp:txBody>
      <dsp:txXfrm>
        <a:off x="1498408" y="5004028"/>
        <a:ext cx="3483865" cy="66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84C4A-6AB1-4A5D-9736-4E0C4D46D426}">
      <dsp:nvSpPr>
        <dsp:cNvPr id="0" name=""/>
        <dsp:cNvSpPr/>
      </dsp:nvSpPr>
      <dsp:spPr>
        <a:xfrm>
          <a:off x="0" y="1240992"/>
          <a:ext cx="6291714" cy="1456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520700" rIns="48830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hlinkClick xmlns:r="http://schemas.openxmlformats.org/officeDocument/2006/relationships" r:id="rId1"/>
            </a:rPr>
            <a:t>Kristen.Eggles@ky.gov</a:t>
          </a:r>
          <a:endParaRPr lang="en-US" sz="2500" kern="1200" dirty="0"/>
        </a:p>
        <a:p>
          <a:pPr marL="228600" lvl="1" indent="-228600" algn="l" defTabSz="1111250">
            <a:lnSpc>
              <a:spcPct val="90000"/>
            </a:lnSpc>
            <a:spcBef>
              <a:spcPct val="0"/>
            </a:spcBef>
            <a:spcAft>
              <a:spcPct val="15000"/>
            </a:spcAft>
            <a:buChar char="•"/>
          </a:pPr>
          <a:r>
            <a:rPr lang="en-US" sz="2500" kern="1200" dirty="0"/>
            <a:t>Ext. 262</a:t>
          </a:r>
        </a:p>
      </dsp:txBody>
      <dsp:txXfrm>
        <a:off x="0" y="1240992"/>
        <a:ext cx="6291714" cy="1456875"/>
      </dsp:txXfrm>
    </dsp:sp>
    <dsp:sp modelId="{662761AC-C65D-4975-8CA9-1CD5F2332F78}">
      <dsp:nvSpPr>
        <dsp:cNvPr id="0" name=""/>
        <dsp:cNvSpPr/>
      </dsp:nvSpPr>
      <dsp:spPr>
        <a:xfrm>
          <a:off x="314585" y="871992"/>
          <a:ext cx="4404199"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1111250">
            <a:lnSpc>
              <a:spcPct val="90000"/>
            </a:lnSpc>
            <a:spcBef>
              <a:spcPct val="0"/>
            </a:spcBef>
            <a:spcAft>
              <a:spcPct val="35000"/>
            </a:spcAft>
            <a:buNone/>
          </a:pPr>
          <a:r>
            <a:rPr lang="en-US" sz="2500" kern="1200" dirty="0"/>
            <a:t>Regional Epi: Kristen Eggles </a:t>
          </a:r>
        </a:p>
      </dsp:txBody>
      <dsp:txXfrm>
        <a:off x="350611" y="908018"/>
        <a:ext cx="4332147" cy="665948"/>
      </dsp:txXfrm>
    </dsp:sp>
    <dsp:sp modelId="{06CF2291-BEF1-4AD6-8D7B-804C25CCE3B4}">
      <dsp:nvSpPr>
        <dsp:cNvPr id="0" name=""/>
        <dsp:cNvSpPr/>
      </dsp:nvSpPr>
      <dsp:spPr>
        <a:xfrm>
          <a:off x="0" y="3201867"/>
          <a:ext cx="6291714" cy="1456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520700" rIns="48830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hlinkClick xmlns:r="http://schemas.openxmlformats.org/officeDocument/2006/relationships" r:id="rId2"/>
            </a:rPr>
            <a:t>India.Martinez@barrenriverhealth.org</a:t>
          </a:r>
          <a:endParaRPr lang="en-US" sz="2500" kern="1200" dirty="0"/>
        </a:p>
        <a:p>
          <a:pPr marL="228600" lvl="1" indent="-228600" algn="l" defTabSz="1111250">
            <a:lnSpc>
              <a:spcPct val="90000"/>
            </a:lnSpc>
            <a:spcBef>
              <a:spcPct val="0"/>
            </a:spcBef>
            <a:spcAft>
              <a:spcPct val="15000"/>
            </a:spcAft>
            <a:buChar char="•"/>
          </a:pPr>
          <a:r>
            <a:rPr lang="en-US" sz="2500" kern="1200" dirty="0"/>
            <a:t>Ext. 105</a:t>
          </a:r>
        </a:p>
      </dsp:txBody>
      <dsp:txXfrm>
        <a:off x="0" y="3201867"/>
        <a:ext cx="6291714" cy="1456875"/>
      </dsp:txXfrm>
    </dsp:sp>
    <dsp:sp modelId="{0E855E36-B58B-45B8-A3D8-949B770DB796}">
      <dsp:nvSpPr>
        <dsp:cNvPr id="0" name=""/>
        <dsp:cNvSpPr/>
      </dsp:nvSpPr>
      <dsp:spPr>
        <a:xfrm>
          <a:off x="314585" y="2832867"/>
          <a:ext cx="4404199"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1111250">
            <a:lnSpc>
              <a:spcPct val="90000"/>
            </a:lnSpc>
            <a:spcBef>
              <a:spcPct val="0"/>
            </a:spcBef>
            <a:spcAft>
              <a:spcPct val="35000"/>
            </a:spcAft>
            <a:buNone/>
          </a:pPr>
          <a:r>
            <a:rPr lang="en-US" sz="2500" kern="1200" dirty="0"/>
            <a:t>District Epi: India Martinez</a:t>
          </a:r>
        </a:p>
      </dsp:txBody>
      <dsp:txXfrm>
        <a:off x="350611" y="2868893"/>
        <a:ext cx="4332147" cy="66594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8A8CA3B-4F8E-4581-AED6-D5BA5B9C090E}" type="datetimeFigureOut">
              <a:rPr lang="en-US" smtClean="0"/>
              <a:t>5/11/2023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BE11978-8C19-4339-9CA6-E9123CA0E39B}" type="slidenum">
              <a:rPr lang="en-US" smtClean="0"/>
              <a:t>‹#›</a:t>
            </a:fld>
            <a:endParaRPr lang="en-US" dirty="0"/>
          </a:p>
        </p:txBody>
      </p:sp>
    </p:spTree>
    <p:extLst>
      <p:ext uri="{BB962C8B-B14F-4D97-AF65-F5344CB8AC3E}">
        <p14:creationId xmlns:p14="http://schemas.microsoft.com/office/powerpoint/2010/main" val="34067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data presented is for situational awareness and is not to be shared with the general public.</a:t>
            </a:r>
          </a:p>
        </p:txBody>
      </p:sp>
      <p:sp>
        <p:nvSpPr>
          <p:cNvPr id="4" name="Slide Number Placeholder 3"/>
          <p:cNvSpPr>
            <a:spLocks noGrp="1"/>
          </p:cNvSpPr>
          <p:nvPr>
            <p:ph type="sldNum" sz="quarter" idx="5"/>
          </p:nvPr>
        </p:nvSpPr>
        <p:spPr/>
        <p:txBody>
          <a:bodyPr/>
          <a:lstStyle/>
          <a:p>
            <a:pPr defTabSz="942289">
              <a:defRPr/>
            </a:pPr>
            <a:fld id="{355AE93F-1D82-428D-A0D2-105DFB9FBE84}" type="slidenum">
              <a:rPr lang="en-US">
                <a:solidFill>
                  <a:prstClr val="black"/>
                </a:solidFill>
                <a:latin typeface="Calibri" panose="020F0502020204030204"/>
              </a:rPr>
              <a:pPr defTabSz="942289">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3675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This data is from KDPH COVID dashboard.</a:t>
            </a:r>
          </a:p>
          <a:p>
            <a:endParaRPr lang="en-US" dirty="0"/>
          </a:p>
          <a:p>
            <a:r>
              <a:rPr lang="en-US" dirty="0"/>
              <a:t>We saw the largest increase of case in the month of December.</a:t>
            </a:r>
          </a:p>
          <a:p>
            <a:r>
              <a:rPr lang="en-US" dirty="0"/>
              <a:t>**This table and numbers below are showing COVID deaths as they are being counted instead of when they occurred. </a:t>
            </a:r>
          </a:p>
          <a:p>
            <a:endParaRPr lang="en-US" dirty="0"/>
          </a:p>
          <a:p>
            <a:r>
              <a:rPr lang="en-US" dirty="0"/>
              <a:t>April to May</a:t>
            </a:r>
          </a:p>
          <a:p>
            <a:r>
              <a:rPr lang="en-US" dirty="0"/>
              <a:t>+815 case</a:t>
            </a:r>
          </a:p>
          <a:p>
            <a:r>
              <a:rPr lang="en-US" dirty="0"/>
              <a:t>+17 deaths</a:t>
            </a:r>
          </a:p>
          <a:p>
            <a:endParaRPr lang="en-US" dirty="0"/>
          </a:p>
          <a:p>
            <a:r>
              <a:rPr lang="en-US" dirty="0"/>
              <a:t>March to April</a:t>
            </a:r>
          </a:p>
          <a:p>
            <a:r>
              <a:rPr lang="en-US" dirty="0"/>
              <a:t>+984 case</a:t>
            </a:r>
          </a:p>
          <a:p>
            <a:r>
              <a:rPr lang="en-US" dirty="0"/>
              <a:t>+34 deaths</a:t>
            </a:r>
          </a:p>
          <a:p>
            <a:endParaRPr lang="en-US" dirty="0"/>
          </a:p>
          <a:p>
            <a:r>
              <a:rPr lang="en-US" dirty="0"/>
              <a:t>February to March</a:t>
            </a:r>
          </a:p>
          <a:p>
            <a:r>
              <a:rPr lang="en-US" dirty="0"/>
              <a:t>+1,720 cases</a:t>
            </a:r>
          </a:p>
          <a:p>
            <a:r>
              <a:rPr lang="en-US" dirty="0"/>
              <a:t>+8 deaths</a:t>
            </a:r>
          </a:p>
          <a:p>
            <a:endParaRPr lang="en-US" dirty="0"/>
          </a:p>
          <a:p>
            <a:r>
              <a:rPr lang="en-US" dirty="0"/>
              <a:t>January to February</a:t>
            </a:r>
          </a:p>
          <a:p>
            <a:r>
              <a:rPr lang="en-US" dirty="0"/>
              <a:t>+2,487 cases</a:t>
            </a:r>
          </a:p>
          <a:p>
            <a:r>
              <a:rPr lang="en-US" dirty="0"/>
              <a:t>+21 deaths</a:t>
            </a:r>
          </a:p>
          <a:p>
            <a:endParaRPr lang="en-US" dirty="0"/>
          </a:p>
          <a:p>
            <a:r>
              <a:rPr lang="en-US" dirty="0"/>
              <a:t>December to January:</a:t>
            </a:r>
          </a:p>
          <a:p>
            <a:r>
              <a:rPr lang="en-US" dirty="0"/>
              <a:t>+ 3,281 cases</a:t>
            </a:r>
          </a:p>
          <a:p>
            <a:r>
              <a:rPr lang="en-US" dirty="0"/>
              <a:t>+ 18 deaths </a:t>
            </a:r>
          </a:p>
          <a:p>
            <a:endParaRPr lang="en-US" dirty="0"/>
          </a:p>
          <a:p>
            <a:r>
              <a:rPr lang="en-US" dirty="0"/>
              <a:t>November to December:</a:t>
            </a:r>
          </a:p>
          <a:p>
            <a:r>
              <a:rPr lang="en-US" dirty="0"/>
              <a:t>+2,011 cases</a:t>
            </a:r>
          </a:p>
          <a:p>
            <a:r>
              <a:rPr lang="en-US" dirty="0"/>
              <a:t>+ 13 deaths </a:t>
            </a:r>
          </a:p>
        </p:txBody>
      </p:sp>
      <p:sp>
        <p:nvSpPr>
          <p:cNvPr id="4" name="Slide Number Placeholder 3"/>
          <p:cNvSpPr>
            <a:spLocks noGrp="1"/>
          </p:cNvSpPr>
          <p:nvPr>
            <p:ph type="sldNum" sz="quarter" idx="5"/>
          </p:nvPr>
        </p:nvSpPr>
        <p:spPr/>
        <p:txBody>
          <a:bodyPr/>
          <a:lstStyle/>
          <a:p>
            <a:pPr defTabSz="942289">
              <a:defRPr/>
            </a:pPr>
            <a:fld id="{355AE93F-1D82-428D-A0D2-105DFB9FBE84}" type="slidenum">
              <a:rPr lang="en-US">
                <a:solidFill>
                  <a:prstClr val="black"/>
                </a:solidFill>
                <a:latin typeface="Calibri" panose="020F0502020204030204"/>
              </a:rPr>
              <a:pPr defTabSz="942289">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7498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355AE93F-1D82-428D-A0D2-105DFB9FBE84}" type="slidenum">
              <a:rPr lang="en-US">
                <a:solidFill>
                  <a:prstClr val="black"/>
                </a:solidFill>
                <a:latin typeface="Calibri" panose="020F0502020204030204"/>
              </a:rPr>
              <a:pPr defTabSz="942289">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3099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**2020-2021 data may not be representative of true numbers of cases due to COVID-19.</a:t>
            </a:r>
          </a:p>
          <a:p>
            <a:endParaRPr lang="en-US" dirty="0"/>
          </a:p>
          <a:p>
            <a:r>
              <a:rPr lang="en-US" dirty="0"/>
              <a:t>MMWR week 51, flu types shifted to flu B. </a:t>
            </a:r>
          </a:p>
          <a:p>
            <a:endParaRPr lang="en-US" dirty="0"/>
          </a:p>
          <a:p>
            <a:r>
              <a:rPr lang="en-US" dirty="0"/>
              <a:t>There are been 12 flu related deaths in the Region. </a:t>
            </a:r>
          </a:p>
        </p:txBody>
      </p:sp>
      <p:sp>
        <p:nvSpPr>
          <p:cNvPr id="4" name="Slide Number Placeholder 3"/>
          <p:cNvSpPr>
            <a:spLocks noGrp="1"/>
          </p:cNvSpPr>
          <p:nvPr>
            <p:ph type="sldNum" sz="quarter" idx="5"/>
          </p:nvPr>
        </p:nvSpPr>
        <p:spPr/>
        <p:txBody>
          <a:bodyPr/>
          <a:lstStyle/>
          <a:p>
            <a:pPr defTabSz="942289">
              <a:defRPr/>
            </a:pPr>
            <a:fld id="{355AE93F-1D82-428D-A0D2-105DFB9FBE84}" type="slidenum">
              <a:rPr lang="en-US">
                <a:solidFill>
                  <a:prstClr val="black"/>
                </a:solidFill>
                <a:latin typeface="Calibri" panose="020F0502020204030204"/>
              </a:rPr>
              <a:pPr defTabSz="942289">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66798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2022: 349 Reportable Diseases, investigations are still under review.</a:t>
            </a:r>
          </a:p>
          <a:p>
            <a:endParaRPr lang="en-US" dirty="0"/>
          </a:p>
          <a:p>
            <a:r>
              <a:rPr lang="en-US" dirty="0"/>
              <a:t>2023: 94 investigations confirmed as of 5/8/2023. This time last year, there were about 72 investigations. </a:t>
            </a:r>
          </a:p>
          <a:p>
            <a:endParaRPr lang="en-US" dirty="0"/>
          </a:p>
          <a:p>
            <a:endParaRPr lang="en-US" dirty="0"/>
          </a:p>
          <a:p>
            <a:r>
              <a:rPr lang="en-US" dirty="0"/>
              <a:t>**Numbers are not finalized and are subject to change.</a:t>
            </a:r>
          </a:p>
        </p:txBody>
      </p:sp>
      <p:sp>
        <p:nvSpPr>
          <p:cNvPr id="4" name="Slide Number Placeholder 3"/>
          <p:cNvSpPr>
            <a:spLocks noGrp="1"/>
          </p:cNvSpPr>
          <p:nvPr>
            <p:ph type="sldNum" sz="quarter" idx="5"/>
          </p:nvPr>
        </p:nvSpPr>
        <p:spPr/>
        <p:txBody>
          <a:bodyPr/>
          <a:lstStyle/>
          <a:p>
            <a:pPr defTabSz="942289">
              <a:defRPr/>
            </a:pPr>
            <a:fld id="{355AE93F-1D82-428D-A0D2-105DFB9FBE84}" type="slidenum">
              <a:rPr lang="en-US">
                <a:solidFill>
                  <a:prstClr val="black"/>
                </a:solidFill>
                <a:latin typeface="Calibri" panose="020F0502020204030204"/>
              </a:rPr>
              <a:pPr defTabSz="942289">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3117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99685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13142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904157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AEB0-C2A5-4FAB-B283-B9A69E55D0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83F938-A448-42A8-A818-28BBE343EA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7D1BDF-06E2-4025-ACC0-78AC8FFCB187}"/>
              </a:ext>
            </a:extLst>
          </p:cNvPr>
          <p:cNvSpPr>
            <a:spLocks noGrp="1"/>
          </p:cNvSpPr>
          <p:nvPr>
            <p:ph type="dt" sz="half" idx="10"/>
          </p:nvPr>
        </p:nvSpPr>
        <p:spPr/>
        <p:txBody>
          <a:bodyPr/>
          <a:lstStyle/>
          <a:p>
            <a:fld id="{3630F844-BA5A-4B4F-B00B-674A956FE743}" type="datetimeFigureOut">
              <a:rPr lang="en-US" smtClean="0"/>
              <a:t>5/11/2023</a:t>
            </a:fld>
            <a:endParaRPr lang="en-US"/>
          </a:p>
        </p:txBody>
      </p:sp>
      <p:sp>
        <p:nvSpPr>
          <p:cNvPr id="5" name="Footer Placeholder 4">
            <a:extLst>
              <a:ext uri="{FF2B5EF4-FFF2-40B4-BE49-F238E27FC236}">
                <a16:creationId xmlns:a16="http://schemas.microsoft.com/office/drawing/2014/main" id="{95B94617-1290-4C19-9943-F916AB92E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CD3FA-34D6-4B23-ABA6-81D1E593A39E}"/>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358208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69BF-E533-4EF0-9F4E-18F12565C8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0C8FE-0332-4D3F-860A-D44C9AA29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5A0E0-36F8-489A-B0DC-432387E8B6B7}"/>
              </a:ext>
            </a:extLst>
          </p:cNvPr>
          <p:cNvSpPr>
            <a:spLocks noGrp="1"/>
          </p:cNvSpPr>
          <p:nvPr>
            <p:ph type="dt" sz="half" idx="10"/>
          </p:nvPr>
        </p:nvSpPr>
        <p:spPr/>
        <p:txBody>
          <a:bodyPr/>
          <a:lstStyle/>
          <a:p>
            <a:fld id="{3630F844-BA5A-4B4F-B00B-674A956FE743}" type="datetimeFigureOut">
              <a:rPr lang="en-US" smtClean="0"/>
              <a:t>5/11/2023</a:t>
            </a:fld>
            <a:endParaRPr lang="en-US"/>
          </a:p>
        </p:txBody>
      </p:sp>
      <p:sp>
        <p:nvSpPr>
          <p:cNvPr id="5" name="Footer Placeholder 4">
            <a:extLst>
              <a:ext uri="{FF2B5EF4-FFF2-40B4-BE49-F238E27FC236}">
                <a16:creationId xmlns:a16="http://schemas.microsoft.com/office/drawing/2014/main" id="{A270FA13-A6FC-4290-B241-CB35A9092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589AD-86C8-4E58-AB7C-7F05E24B58B3}"/>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296271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D181-B9D1-4307-8252-278FD08A28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06145E-33A5-4E1D-BA2F-C5E0C45B0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267A0C-0687-47EB-AD8F-D0319CFC7557}"/>
              </a:ext>
            </a:extLst>
          </p:cNvPr>
          <p:cNvSpPr>
            <a:spLocks noGrp="1"/>
          </p:cNvSpPr>
          <p:nvPr>
            <p:ph type="dt" sz="half" idx="10"/>
          </p:nvPr>
        </p:nvSpPr>
        <p:spPr/>
        <p:txBody>
          <a:bodyPr/>
          <a:lstStyle/>
          <a:p>
            <a:fld id="{3630F844-BA5A-4B4F-B00B-674A956FE743}" type="datetimeFigureOut">
              <a:rPr lang="en-US" smtClean="0"/>
              <a:t>5/11/2023</a:t>
            </a:fld>
            <a:endParaRPr lang="en-US"/>
          </a:p>
        </p:txBody>
      </p:sp>
      <p:sp>
        <p:nvSpPr>
          <p:cNvPr id="5" name="Footer Placeholder 4">
            <a:extLst>
              <a:ext uri="{FF2B5EF4-FFF2-40B4-BE49-F238E27FC236}">
                <a16:creationId xmlns:a16="http://schemas.microsoft.com/office/drawing/2014/main" id="{1ABA19AC-8FBA-4564-9D41-E7DF8FA51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D9D69-6EF9-414D-B4A9-803546FAC14F}"/>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810774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0F8F-71A0-4358-9B66-64B7B5DC9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32FCBF-FD46-4F75-953E-FD7C225357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54A159-0090-4700-B1BB-C3173CF0B4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A790C2-ADE7-4D62-80F2-2CCC3E0B8E52}"/>
              </a:ext>
            </a:extLst>
          </p:cNvPr>
          <p:cNvSpPr>
            <a:spLocks noGrp="1"/>
          </p:cNvSpPr>
          <p:nvPr>
            <p:ph type="dt" sz="half" idx="10"/>
          </p:nvPr>
        </p:nvSpPr>
        <p:spPr/>
        <p:txBody>
          <a:bodyPr/>
          <a:lstStyle/>
          <a:p>
            <a:fld id="{3630F844-BA5A-4B4F-B00B-674A956FE743}" type="datetimeFigureOut">
              <a:rPr lang="en-US" smtClean="0"/>
              <a:t>5/11/2023</a:t>
            </a:fld>
            <a:endParaRPr lang="en-US"/>
          </a:p>
        </p:txBody>
      </p:sp>
      <p:sp>
        <p:nvSpPr>
          <p:cNvPr id="6" name="Footer Placeholder 5">
            <a:extLst>
              <a:ext uri="{FF2B5EF4-FFF2-40B4-BE49-F238E27FC236}">
                <a16:creationId xmlns:a16="http://schemas.microsoft.com/office/drawing/2014/main" id="{5E8D0943-4225-4521-A132-AC9857BC5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8CE44-65D5-4818-91BF-FD6ACD9410A8}"/>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616674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BF54-B346-45C1-A647-333D71B19C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6447CB-10A4-40AB-9E6C-31D1F1083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FC865-C19C-4343-A030-97DFD1935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14890-0EE2-4A29-B544-EEF935B53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08F76-B76A-4D4D-96EF-93A0F1B194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20DC0F-0F0A-4D5D-9C12-E6581FB38FE6}"/>
              </a:ext>
            </a:extLst>
          </p:cNvPr>
          <p:cNvSpPr>
            <a:spLocks noGrp="1"/>
          </p:cNvSpPr>
          <p:nvPr>
            <p:ph type="dt" sz="half" idx="10"/>
          </p:nvPr>
        </p:nvSpPr>
        <p:spPr/>
        <p:txBody>
          <a:bodyPr/>
          <a:lstStyle/>
          <a:p>
            <a:fld id="{3630F844-BA5A-4B4F-B00B-674A956FE743}" type="datetimeFigureOut">
              <a:rPr lang="en-US" smtClean="0"/>
              <a:t>5/11/2023</a:t>
            </a:fld>
            <a:endParaRPr lang="en-US"/>
          </a:p>
        </p:txBody>
      </p:sp>
      <p:sp>
        <p:nvSpPr>
          <p:cNvPr id="8" name="Footer Placeholder 7">
            <a:extLst>
              <a:ext uri="{FF2B5EF4-FFF2-40B4-BE49-F238E27FC236}">
                <a16:creationId xmlns:a16="http://schemas.microsoft.com/office/drawing/2014/main" id="{B801BB20-6A4B-4CA7-BABC-1CE53DDB8A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53AF35-BF3C-40FD-BC76-C296FE196850}"/>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11561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0D02-4726-4CB0-BB10-B648CB3FBB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D8454D-BD27-4E3A-98D1-BB266942675F}"/>
              </a:ext>
            </a:extLst>
          </p:cNvPr>
          <p:cNvSpPr>
            <a:spLocks noGrp="1"/>
          </p:cNvSpPr>
          <p:nvPr>
            <p:ph type="dt" sz="half" idx="10"/>
          </p:nvPr>
        </p:nvSpPr>
        <p:spPr/>
        <p:txBody>
          <a:bodyPr/>
          <a:lstStyle/>
          <a:p>
            <a:fld id="{3630F844-BA5A-4B4F-B00B-674A956FE743}" type="datetimeFigureOut">
              <a:rPr lang="en-US" smtClean="0"/>
              <a:t>5/11/2023</a:t>
            </a:fld>
            <a:endParaRPr lang="en-US"/>
          </a:p>
        </p:txBody>
      </p:sp>
      <p:sp>
        <p:nvSpPr>
          <p:cNvPr id="4" name="Footer Placeholder 3">
            <a:extLst>
              <a:ext uri="{FF2B5EF4-FFF2-40B4-BE49-F238E27FC236}">
                <a16:creationId xmlns:a16="http://schemas.microsoft.com/office/drawing/2014/main" id="{72C435D9-EFF1-47E1-8449-0173EEC9A8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D504DC-65F3-466A-A1A0-B2C471DABAD4}"/>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927949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DD750-E22A-48E7-99B1-C07E48FE63B3}"/>
              </a:ext>
            </a:extLst>
          </p:cNvPr>
          <p:cNvSpPr>
            <a:spLocks noGrp="1"/>
          </p:cNvSpPr>
          <p:nvPr>
            <p:ph type="dt" sz="half" idx="10"/>
          </p:nvPr>
        </p:nvSpPr>
        <p:spPr/>
        <p:txBody>
          <a:bodyPr/>
          <a:lstStyle/>
          <a:p>
            <a:fld id="{3630F844-BA5A-4B4F-B00B-674A956FE743}" type="datetimeFigureOut">
              <a:rPr lang="en-US" smtClean="0"/>
              <a:t>5/11/2023</a:t>
            </a:fld>
            <a:endParaRPr lang="en-US"/>
          </a:p>
        </p:txBody>
      </p:sp>
      <p:sp>
        <p:nvSpPr>
          <p:cNvPr id="3" name="Footer Placeholder 2">
            <a:extLst>
              <a:ext uri="{FF2B5EF4-FFF2-40B4-BE49-F238E27FC236}">
                <a16:creationId xmlns:a16="http://schemas.microsoft.com/office/drawing/2014/main" id="{0509553F-95D0-4FAE-83BA-EBAB10AAC3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3EEE5E-9332-4BF1-A72F-21E422814D47}"/>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395635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D0F58F-385B-4E3B-AE98-0AABC052F2D7}" type="datetimeFigureOut">
              <a:rPr lang="en-US" smtClean="0"/>
              <a:t>5/11/2023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309950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3B8D-1935-4695-913B-E6999D45F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E90B2A-E847-4D32-B845-7E8C59959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67A239-A2C6-4D7D-AFFA-FFA0B2822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C572E8-163B-4405-90E2-14C970998890}"/>
              </a:ext>
            </a:extLst>
          </p:cNvPr>
          <p:cNvSpPr>
            <a:spLocks noGrp="1"/>
          </p:cNvSpPr>
          <p:nvPr>
            <p:ph type="dt" sz="half" idx="10"/>
          </p:nvPr>
        </p:nvSpPr>
        <p:spPr/>
        <p:txBody>
          <a:bodyPr/>
          <a:lstStyle/>
          <a:p>
            <a:fld id="{3630F844-BA5A-4B4F-B00B-674A956FE743}" type="datetimeFigureOut">
              <a:rPr lang="en-US" smtClean="0"/>
              <a:t>5/11/2023</a:t>
            </a:fld>
            <a:endParaRPr lang="en-US"/>
          </a:p>
        </p:txBody>
      </p:sp>
      <p:sp>
        <p:nvSpPr>
          <p:cNvPr id="6" name="Footer Placeholder 5">
            <a:extLst>
              <a:ext uri="{FF2B5EF4-FFF2-40B4-BE49-F238E27FC236}">
                <a16:creationId xmlns:a16="http://schemas.microsoft.com/office/drawing/2014/main" id="{1D8A8ACE-3970-4881-9571-161B9F9ED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A55E8-6C0C-4659-9194-1EC75306F8F8}"/>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114892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3BFC-0917-48B6-8D5A-675D1A95E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38B515-C63B-4540-AE75-0430E077E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3CA482-8D59-4A44-B25D-A16AAFA9C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990B2C-8F68-43AF-B3BB-9E5DED9B7148}"/>
              </a:ext>
            </a:extLst>
          </p:cNvPr>
          <p:cNvSpPr>
            <a:spLocks noGrp="1"/>
          </p:cNvSpPr>
          <p:nvPr>
            <p:ph type="dt" sz="half" idx="10"/>
          </p:nvPr>
        </p:nvSpPr>
        <p:spPr/>
        <p:txBody>
          <a:bodyPr/>
          <a:lstStyle/>
          <a:p>
            <a:fld id="{3630F844-BA5A-4B4F-B00B-674A956FE743}" type="datetimeFigureOut">
              <a:rPr lang="en-US" smtClean="0"/>
              <a:t>5/11/2023</a:t>
            </a:fld>
            <a:endParaRPr lang="en-US"/>
          </a:p>
        </p:txBody>
      </p:sp>
      <p:sp>
        <p:nvSpPr>
          <p:cNvPr id="6" name="Footer Placeholder 5">
            <a:extLst>
              <a:ext uri="{FF2B5EF4-FFF2-40B4-BE49-F238E27FC236}">
                <a16:creationId xmlns:a16="http://schemas.microsoft.com/office/drawing/2014/main" id="{C33F24D5-3855-4D50-BB8F-97FCE1849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B32A9-027B-47C3-B9A6-7071E78BD1C1}"/>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164629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8155-35C2-42AA-9A33-55C8698EBA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64B1D-2655-4616-9F71-C23CF8F6C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842C4-6AB1-4BF3-AB8D-25C75DA07B0F}"/>
              </a:ext>
            </a:extLst>
          </p:cNvPr>
          <p:cNvSpPr>
            <a:spLocks noGrp="1"/>
          </p:cNvSpPr>
          <p:nvPr>
            <p:ph type="dt" sz="half" idx="10"/>
          </p:nvPr>
        </p:nvSpPr>
        <p:spPr/>
        <p:txBody>
          <a:bodyPr/>
          <a:lstStyle/>
          <a:p>
            <a:fld id="{3630F844-BA5A-4B4F-B00B-674A956FE743}" type="datetimeFigureOut">
              <a:rPr lang="en-US" smtClean="0"/>
              <a:t>5/11/2023</a:t>
            </a:fld>
            <a:endParaRPr lang="en-US"/>
          </a:p>
        </p:txBody>
      </p:sp>
      <p:sp>
        <p:nvSpPr>
          <p:cNvPr id="5" name="Footer Placeholder 4">
            <a:extLst>
              <a:ext uri="{FF2B5EF4-FFF2-40B4-BE49-F238E27FC236}">
                <a16:creationId xmlns:a16="http://schemas.microsoft.com/office/drawing/2014/main" id="{3EC19EBD-3DF6-45F6-811D-999ECB976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CF962-7B77-4E03-9EFC-D7259569008C}"/>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179446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87A35-2557-49DC-8828-21DF4487DC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65E322-593C-42F9-B85E-D1DEF3951F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8C67F-23BF-47D8-9ACB-ED927F2C6A11}"/>
              </a:ext>
            </a:extLst>
          </p:cNvPr>
          <p:cNvSpPr>
            <a:spLocks noGrp="1"/>
          </p:cNvSpPr>
          <p:nvPr>
            <p:ph type="dt" sz="half" idx="10"/>
          </p:nvPr>
        </p:nvSpPr>
        <p:spPr/>
        <p:txBody>
          <a:bodyPr/>
          <a:lstStyle/>
          <a:p>
            <a:fld id="{3630F844-BA5A-4B4F-B00B-674A956FE743}" type="datetimeFigureOut">
              <a:rPr lang="en-US" smtClean="0"/>
              <a:t>5/11/2023</a:t>
            </a:fld>
            <a:endParaRPr lang="en-US"/>
          </a:p>
        </p:txBody>
      </p:sp>
      <p:sp>
        <p:nvSpPr>
          <p:cNvPr id="5" name="Footer Placeholder 4">
            <a:extLst>
              <a:ext uri="{FF2B5EF4-FFF2-40B4-BE49-F238E27FC236}">
                <a16:creationId xmlns:a16="http://schemas.microsoft.com/office/drawing/2014/main" id="{F05520F5-80BB-48AE-84EB-26410A5E4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3D5A3-0C27-4123-A3CC-1D9A4842CEE7}"/>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3040328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203D-F5DD-4C11-867A-07589E43251A}"/>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A2A6DFB-35A6-4113-8F91-49BB2D8A6974}"/>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BDA1B-23EB-4428-86BF-86B72366605B}"/>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5/11/2023</a:t>
            </a:fld>
            <a:endParaRPr lang="en-US" dirty="0"/>
          </a:p>
        </p:txBody>
      </p:sp>
      <p:sp>
        <p:nvSpPr>
          <p:cNvPr id="5" name="Footer Placeholder 4">
            <a:extLst>
              <a:ext uri="{FF2B5EF4-FFF2-40B4-BE49-F238E27FC236}">
                <a16:creationId xmlns:a16="http://schemas.microsoft.com/office/drawing/2014/main" id="{B06BFB42-9589-483C-AEF9-6EBDB7DE16BD}"/>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53F1878-EEE0-4FC8-9D47-66C9EAC92640}"/>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759E-521B-4FDF-BAEB-537189CC1B4B}"/>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5BA07A-33F3-4E60-ADAE-A12DA44D8673}"/>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2F73D-9E14-47CF-946A-CB3DC5DC40C4}"/>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5/11/2023</a:t>
            </a:fld>
            <a:endParaRPr lang="en-US" dirty="0"/>
          </a:p>
        </p:txBody>
      </p:sp>
      <p:sp>
        <p:nvSpPr>
          <p:cNvPr id="5" name="Footer Placeholder 4">
            <a:extLst>
              <a:ext uri="{FF2B5EF4-FFF2-40B4-BE49-F238E27FC236}">
                <a16:creationId xmlns:a16="http://schemas.microsoft.com/office/drawing/2014/main" id="{EF04D24F-BE08-4D5D-B280-EAE0A6986A33}"/>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DA7A33D-A9FB-4414-BF20-B64E36B607AB}"/>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C600-8572-4980-9DD1-BC8375058CF8}"/>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A6B5B9-9617-41EE-BB7F-9C3733C17810}"/>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03F7A-42BA-47B4-9D1A-B713BB49E4FA}"/>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5/11/2023</a:t>
            </a:fld>
            <a:endParaRPr lang="en-US" dirty="0"/>
          </a:p>
        </p:txBody>
      </p:sp>
      <p:sp>
        <p:nvSpPr>
          <p:cNvPr id="5" name="Footer Placeholder 4">
            <a:extLst>
              <a:ext uri="{FF2B5EF4-FFF2-40B4-BE49-F238E27FC236}">
                <a16:creationId xmlns:a16="http://schemas.microsoft.com/office/drawing/2014/main" id="{0673C9C3-C080-42D9-8072-7A1A9F64A287}"/>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A3CC5DC-7BB0-44A2-ABF6-0CBE65E629CE}"/>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0">
                <a:solidFill>
                  <a:schemeClr val="bg1"/>
                </a:solidFill>
                <a:latin typeface="Grandview" panose="020B0502040204020203" pitchFamily="34" charset="0"/>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latin typeface="Grandview"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6" name="Rectangle 15">
            <a:extLst>
              <a:ext uri="{FF2B5EF4-FFF2-40B4-BE49-F238E27FC236}">
                <a16:creationId xmlns:a16="http://schemas.microsoft.com/office/drawing/2014/main" id="{5A1B9C2B-5A72-4460-A354-027E444C687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8F2D9F15-F418-4BC6-989C-D5588E30F701}"/>
              </a:ext>
            </a:extLst>
          </p:cNvPr>
          <p:cNvSpPr>
            <a:spLocks noGrp="1"/>
          </p:cNvSpPr>
          <p:nvPr userDrawn="1">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0" name="Group 9">
            <a:extLst>
              <a:ext uri="{FF2B5EF4-FFF2-40B4-BE49-F238E27FC236}">
                <a16:creationId xmlns:a16="http://schemas.microsoft.com/office/drawing/2014/main" id="{3348C5F2-0D26-6075-D444-25D434A25981}"/>
              </a:ext>
            </a:extLst>
          </p:cNvPr>
          <p:cNvGrpSpPr/>
          <p:nvPr userDrawn="1"/>
        </p:nvGrpSpPr>
        <p:grpSpPr>
          <a:xfrm>
            <a:off x="446252" y="4426502"/>
            <a:ext cx="11296168" cy="1828800"/>
            <a:chOff x="446252" y="4426502"/>
            <a:chExt cx="11296168" cy="182880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14" name="Graphic 13">
              <a:extLst>
                <a:ext uri="{FF2B5EF4-FFF2-40B4-BE49-F238E27FC236}">
                  <a16:creationId xmlns:a16="http://schemas.microsoft.com/office/drawing/2014/main" id="{0B3ACA43-3A85-406F-AB64-3BC98782CB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9" name="Picture 8" descr="Logo&#10;&#10;Description automatically generated">
              <a:extLst>
                <a:ext uri="{FF2B5EF4-FFF2-40B4-BE49-F238E27FC236}">
                  <a16:creationId xmlns:a16="http://schemas.microsoft.com/office/drawing/2014/main" id="{EB407F83-9B0E-E242-AD30-F9D4B07F7D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89942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p15:clr>
            <a:srgbClr val="FBAE40"/>
          </p15:clr>
        </p15:guide>
        <p15:guide id="2" pos="5856">
          <p15:clr>
            <a:srgbClr val="FBAE40"/>
          </p15:clr>
        </p15:guide>
        <p15:guide id="3" pos="18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normAutofit/>
          </a:bodyPr>
          <a:lstStyle>
            <a:lvl1pPr>
              <a:defRPr sz="4000" b="0">
                <a:solidFill>
                  <a:srgbClr val="01203D"/>
                </a:solidFill>
                <a:latin typeface="Grandview" panose="020B0502040204020203"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49580" y="1825625"/>
            <a:ext cx="11292840"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marL="684213" indent="-227013">
              <a:buFont typeface="Arial" panose="020B0604020202020204" pitchFamily="34" charset="0"/>
              <a:buChar char="•"/>
              <a:defRPr sz="2600">
                <a:latin typeface="Calibri" panose="020F0502020204030204" pitchFamily="34" charset="0"/>
                <a:cs typeface="Calibri" panose="020F0502020204030204" pitchFamily="34" charset="0"/>
              </a:defRPr>
            </a:lvl2pPr>
            <a:lvl3pPr marL="1143000" indent="-228600">
              <a:buClr>
                <a:schemeClr val="accent3"/>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Clr>
                <a:srgbClr val="62BCF0"/>
              </a:buClr>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4B2D15FF-EB90-4F7D-B6FD-2019C464A784}"/>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6" name="Slide Number Placeholder 5"/>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5039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id="{48B4FD96-7A12-4993-A52D-B6DCBB27843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22" name="Slide Number Placeholder 21"/>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Content Placeholder 3"/>
          <p:cNvSpPr>
            <a:spLocks noGrp="1"/>
          </p:cNvSpPr>
          <p:nvPr>
            <p:ph sz="half" idx="13" hasCustomPrompt="1"/>
          </p:nvPr>
        </p:nvSpPr>
        <p:spPr>
          <a:xfrm>
            <a:off x="44957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Content Placeholder 3">
            <a:extLst>
              <a:ext uri="{FF2B5EF4-FFF2-40B4-BE49-F238E27FC236}">
                <a16:creationId xmlns:a16="http://schemas.microsoft.com/office/drawing/2014/main" id="{ADDDB79F-766B-4D2C-9E87-F20D153630F2}"/>
              </a:ext>
            </a:extLst>
          </p:cNvPr>
          <p:cNvSpPr>
            <a:spLocks noGrp="1"/>
          </p:cNvSpPr>
          <p:nvPr>
            <p:ph sz="half" idx="14" hasCustomPrompt="1"/>
          </p:nvPr>
        </p:nvSpPr>
        <p:spPr>
          <a:xfrm>
            <a:off x="620948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72948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D0F58F-385B-4E3B-AE98-0AABC052F2D7}" type="datetimeFigureOut">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1301132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92C21BFD-6391-4F44-9F8F-2BE5ACA60AA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27655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2820CB-8F8E-409B-A387-17EDCBC1DC21}"/>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3" name="Picture Placeholder 2"/>
          <p:cNvSpPr>
            <a:spLocks noGrp="1"/>
          </p:cNvSpPr>
          <p:nvPr>
            <p:ph type="pic" idx="1"/>
          </p:nvPr>
        </p:nvSpPr>
        <p:spPr>
          <a:xfrm>
            <a:off x="5183187" y="457201"/>
            <a:ext cx="6558097" cy="5700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466928" y="2122496"/>
            <a:ext cx="4305097" cy="403511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51572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0940AD-FF12-4F47-A750-EC9FBF989C2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3"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5" name="Text Placeholder 3"/>
          <p:cNvSpPr>
            <a:spLocks noGrp="1"/>
          </p:cNvSpPr>
          <p:nvPr>
            <p:ph type="body" sz="half" idx="2"/>
          </p:nvPr>
        </p:nvSpPr>
        <p:spPr>
          <a:xfrm>
            <a:off x="466928" y="2101956"/>
            <a:ext cx="4305097" cy="405565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Content Placeholder 3">
            <a:extLst>
              <a:ext uri="{FF2B5EF4-FFF2-40B4-BE49-F238E27FC236}">
                <a16:creationId xmlns:a16="http://schemas.microsoft.com/office/drawing/2014/main" id="{49F177C8-FDAB-4A82-B30F-707BD0C9945C}"/>
              </a:ext>
            </a:extLst>
          </p:cNvPr>
          <p:cNvSpPr>
            <a:spLocks noGrp="1"/>
          </p:cNvSpPr>
          <p:nvPr>
            <p:ph sz="half" idx="14" hasCustomPrompt="1"/>
          </p:nvPr>
        </p:nvSpPr>
        <p:spPr>
          <a:xfrm>
            <a:off x="5200073" y="457200"/>
            <a:ext cx="6542347" cy="570040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02782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C030F5-6F3E-44D7-8269-345BAC00E018}"/>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11292840"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16" name="Slide Number Placeholder 4">
            <a:extLst>
              <a:ext uri="{FF2B5EF4-FFF2-40B4-BE49-F238E27FC236}">
                <a16:creationId xmlns:a16="http://schemas.microsoft.com/office/drawing/2014/main" id="{88B09F87-73E6-4150-B1E3-45C8D7CE53DA}"/>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22" name="Group 21">
            <a:extLst>
              <a:ext uri="{FF2B5EF4-FFF2-40B4-BE49-F238E27FC236}">
                <a16:creationId xmlns:a16="http://schemas.microsoft.com/office/drawing/2014/main" id="{E0F9AF5C-7C35-E789-5E04-BF6A322AEC4E}"/>
              </a:ext>
            </a:extLst>
          </p:cNvPr>
          <p:cNvGrpSpPr/>
          <p:nvPr userDrawn="1"/>
        </p:nvGrpSpPr>
        <p:grpSpPr>
          <a:xfrm>
            <a:off x="446252" y="4426502"/>
            <a:ext cx="11296168" cy="1828800"/>
            <a:chOff x="446252" y="4426502"/>
            <a:chExt cx="11296168" cy="1828800"/>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4" name="Graphic 23">
              <a:extLst>
                <a:ext uri="{FF2B5EF4-FFF2-40B4-BE49-F238E27FC236}">
                  <a16:creationId xmlns:a16="http://schemas.microsoft.com/office/drawing/2014/main" id="{4ACD68C1-1136-B6E3-A260-2E88F0875F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411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5551827"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6" y="1804226"/>
            <a:ext cx="5638483" cy="1719262"/>
          </a:xfrm>
        </p:spPr>
        <p:txBody>
          <a:bodyPr/>
          <a:lstStyle>
            <a:lvl1pPr marL="0" indent="0" algn="ctr">
              <a:buNone/>
              <a:defRPr baseline="0">
                <a:latin typeface="Calibri" panose="020F0502020204030204" pitchFamily="34" charset="0"/>
                <a:cs typeface="Calibri" panose="020F0502020204030204" pitchFamily="34"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sp>
        <p:nvSpPr>
          <p:cNvPr id="17" name="Rectangle 16">
            <a:extLst>
              <a:ext uri="{FF2B5EF4-FFF2-40B4-BE49-F238E27FC236}">
                <a16:creationId xmlns:a16="http://schemas.microsoft.com/office/drawing/2014/main" id="{32523B51-82E5-44C1-BD62-ECE0BBA1F480}"/>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6" name="Slide Number Placeholder 4">
            <a:extLst>
              <a:ext uri="{FF2B5EF4-FFF2-40B4-BE49-F238E27FC236}">
                <a16:creationId xmlns:a16="http://schemas.microsoft.com/office/drawing/2014/main" id="{656B23F0-6900-4B02-939A-6FE61AF4A8E4}"/>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15" name="Group 14">
            <a:extLst>
              <a:ext uri="{FF2B5EF4-FFF2-40B4-BE49-F238E27FC236}">
                <a16:creationId xmlns:a16="http://schemas.microsoft.com/office/drawing/2014/main" id="{49603730-3403-03DD-31C4-6B84628876D2}"/>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6E62308-8BFF-BF47-A508-EAE4F1714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1" name="Graphic 20">
              <a:extLst>
                <a:ext uri="{FF2B5EF4-FFF2-40B4-BE49-F238E27FC236}">
                  <a16:creationId xmlns:a16="http://schemas.microsoft.com/office/drawing/2014/main" id="{CD83FAB4-E3F9-DC00-FCFC-A48AF38F3C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2" name="Picture 21" descr="Logo&#10;&#10;Description automatically generated">
              <a:extLst>
                <a:ext uri="{FF2B5EF4-FFF2-40B4-BE49-F238E27FC236}">
                  <a16:creationId xmlns:a16="http://schemas.microsoft.com/office/drawing/2014/main" id="{1390A36E-B602-C30C-0EEF-32152E1674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301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2D80AB-F181-4FAB-B9C1-B5370E995CAD}"/>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9325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15240" y="1938639"/>
            <a:ext cx="12207240" cy="421562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3195"/>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1" dirty="0">
                <a:latin typeface="Grandview Display" panose="020B0502040204020203" pitchFamily="34" charset="0"/>
                <a:cs typeface="Calibri Light" panose="020F0302020204030204" pitchFamily="34" charset="0"/>
              </a:rPr>
              <a:t>About Us</a:t>
            </a:r>
          </a:p>
        </p:txBody>
      </p:sp>
      <p:sp>
        <p:nvSpPr>
          <p:cNvPr id="11" name="TextBox 10"/>
          <p:cNvSpPr txBox="1"/>
          <p:nvPr userDrawn="1"/>
        </p:nvSpPr>
        <p:spPr>
          <a:xfrm>
            <a:off x="6172200" y="2261525"/>
            <a:ext cx="5578813" cy="3293209"/>
          </a:xfrm>
          <a:prstGeom prst="rect">
            <a:avLst/>
          </a:prstGeom>
          <a:noFill/>
        </p:spPr>
        <p:txBody>
          <a:bodyPr wrap="square" rtlCol="0">
            <a:spAutoFit/>
          </a:bodyPr>
          <a:lstStyle/>
          <a:p>
            <a:r>
              <a:rPr lang="en-US" sz="1600" dirty="0">
                <a:latin typeface="Grandview" panose="020B0502040204020203" pitchFamily="34" charset="0"/>
              </a:rPr>
              <a:t>The Kentucky Department for Public Health (KDPH) is dedicated to improving health and</a:t>
            </a:r>
            <a:r>
              <a:rPr lang="en-US" sz="1600" baseline="0" dirty="0">
                <a:latin typeface="Grandview" panose="020B0502040204020203" pitchFamily="34" charset="0"/>
              </a:rPr>
              <a:t> safety of Kentuckians through </a:t>
            </a:r>
            <a:r>
              <a:rPr lang="en-US" sz="1600" i="1" baseline="0" dirty="0">
                <a:latin typeface="Grandview" panose="020B0502040204020203" pitchFamily="34" charset="0"/>
              </a:rPr>
              <a:t>prevention</a:t>
            </a:r>
            <a:r>
              <a:rPr lang="en-US" sz="1600" baseline="0" dirty="0">
                <a:latin typeface="Grandview" panose="020B0502040204020203" pitchFamily="34" charset="0"/>
              </a:rPr>
              <a:t>, </a:t>
            </a:r>
            <a:r>
              <a:rPr lang="en-US" sz="1600" i="1" baseline="0" dirty="0">
                <a:latin typeface="Grandview" panose="020B0502040204020203" pitchFamily="34" charset="0"/>
              </a:rPr>
              <a:t>promotion</a:t>
            </a:r>
            <a:r>
              <a:rPr lang="en-US" sz="1600" baseline="0" dirty="0">
                <a:latin typeface="Grandview" panose="020B0502040204020203" pitchFamily="34" charset="0"/>
              </a:rPr>
              <a:t>, and </a:t>
            </a:r>
            <a:r>
              <a:rPr lang="en-US" sz="1600" i="1" baseline="0" dirty="0">
                <a:latin typeface="Grandview" panose="020B0502040204020203" pitchFamily="34" charset="0"/>
              </a:rPr>
              <a:t>protection</a:t>
            </a:r>
            <a:r>
              <a:rPr lang="en-US" sz="1600" baseline="0" dirty="0">
                <a:latin typeface="Grandview" panose="020B0502040204020203" pitchFamily="34" charset="0"/>
              </a:rPr>
              <a:t>.</a:t>
            </a:r>
          </a:p>
          <a:p>
            <a:endParaRPr lang="en-US" sz="1600" baseline="0" dirty="0">
              <a:latin typeface="Grandview" panose="020B0502040204020203" pitchFamily="34" charset="0"/>
            </a:endParaRPr>
          </a:p>
          <a:p>
            <a:r>
              <a:rPr lang="en-US" sz="1600" baseline="0" dirty="0">
                <a:latin typeface="Grandview" panose="020B0502040204020203" pitchFamily="34" charset="0"/>
              </a:rPr>
              <a:t>As a major component of the Cabinet for Health and Family Services, KDPH provides guidance and support for health departments in all 120 counties.</a:t>
            </a:r>
          </a:p>
          <a:p>
            <a:endParaRPr lang="en-US" sz="1600" baseline="0" dirty="0">
              <a:latin typeface="Grandview" panose="020B0502040204020203" pitchFamily="34" charset="0"/>
            </a:endParaRPr>
          </a:p>
          <a:p>
            <a:r>
              <a:rPr lang="en-US" sz="1600" baseline="0" dirty="0">
                <a:latin typeface="Grandview" panose="020B0502040204020203" pitchFamily="34" charset="0"/>
              </a:rPr>
              <a:t>Serving as Kentucky’s dedicated public health resource, KDPH is responsible for identifying and allocating resources to communities and public health institutions in an effort to prevent and protect against diseases, outbreaks, hazards statewide. </a:t>
            </a:r>
            <a:endParaRPr lang="en-US" sz="1600" dirty="0">
              <a:latin typeface="Grandview" panose="020B0502040204020203" pitchFamily="34" charset="0"/>
            </a:endParaRP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46" name="Rectangle 45"/>
          <p:cNvSpPr/>
          <p:nvPr userDrawn="1"/>
        </p:nvSpPr>
        <p:spPr>
          <a:xfrm>
            <a:off x="-7620" y="1880473"/>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userDrawn="1"/>
        </p:nvSpPr>
        <p:spPr>
          <a:xfrm>
            <a:off x="-15240" y="6154265"/>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5" name="Group 4"/>
          <p:cNvGrpSpPr/>
          <p:nvPr userDrawn="1"/>
        </p:nvGrpSpPr>
        <p:grpSpPr>
          <a:xfrm>
            <a:off x="691684" y="2172728"/>
            <a:ext cx="4747582" cy="2133080"/>
            <a:chOff x="418307" y="2831610"/>
            <a:chExt cx="5196308" cy="2275412"/>
          </a:xfrm>
        </p:grpSpPr>
        <p:sp>
          <p:nvSpPr>
            <p:cNvPr id="17" name="Oval 16"/>
            <p:cNvSpPr/>
            <p:nvPr userDrawn="1"/>
          </p:nvSpPr>
          <p:spPr>
            <a:xfrm>
              <a:off x="2519465" y="3083669"/>
              <a:ext cx="972766" cy="924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7" y="2831610"/>
              <a:ext cx="5196308" cy="2275412"/>
            </a:xfrm>
            <a:prstGeom prst="rect">
              <a:avLst/>
            </a:prstGeom>
          </p:spPr>
        </p:pic>
      </p:grpSp>
      <p:sp>
        <p:nvSpPr>
          <p:cNvPr id="6" name="Footer Placeholder 5">
            <a:extLst>
              <a:ext uri="{FF2B5EF4-FFF2-40B4-BE49-F238E27FC236}">
                <a16:creationId xmlns:a16="http://schemas.microsoft.com/office/drawing/2014/main" id="{DD3EC268-6AB8-4C3C-B5E6-E0149F5826C5}"/>
              </a:ext>
            </a:extLst>
          </p:cNvPr>
          <p:cNvSpPr>
            <a:spLocks noGrp="1"/>
          </p:cNvSpPr>
          <p:nvPr>
            <p:ph type="ftr" sz="quarter" idx="14"/>
          </p:nvPr>
        </p:nvSpPr>
        <p:spPr>
          <a:xfrm>
            <a:off x="4038600" y="6447966"/>
            <a:ext cx="4114800" cy="262842"/>
          </a:xfrm>
          <a:prstGeom prst="rect">
            <a:avLst/>
          </a:prstGeom>
        </p:spPr>
        <p:txBody>
          <a:bodyPr/>
          <a:lstStyle/>
          <a:p>
            <a:endParaRPr lang="en-US" dirty="0"/>
          </a:p>
        </p:txBody>
      </p:sp>
      <p:sp>
        <p:nvSpPr>
          <p:cNvPr id="15" name="Rectangle 14">
            <a:extLst>
              <a:ext uri="{FF2B5EF4-FFF2-40B4-BE49-F238E27FC236}">
                <a16:creationId xmlns:a16="http://schemas.microsoft.com/office/drawing/2014/main" id="{0C10F046-FDAC-46B0-89DE-C2E165E5BD46}"/>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pic>
        <p:nvPicPr>
          <p:cNvPr id="9" name="Picture 8" descr="A picture containing logo&#10;&#10;Description automatically generated">
            <a:extLst>
              <a:ext uri="{FF2B5EF4-FFF2-40B4-BE49-F238E27FC236}">
                <a16:creationId xmlns:a16="http://schemas.microsoft.com/office/drawing/2014/main" id="{3AFE4E70-780A-4656-A244-9BB62E6442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790" y="4573265"/>
            <a:ext cx="1323975" cy="1322110"/>
          </a:xfrm>
          <a:prstGeom prst="rect">
            <a:avLst/>
          </a:prstGeom>
        </p:spPr>
      </p:pic>
    </p:spTree>
    <p:extLst>
      <p:ext uri="{BB962C8B-B14F-4D97-AF65-F5344CB8AC3E}">
        <p14:creationId xmlns:p14="http://schemas.microsoft.com/office/powerpoint/2010/main" val="402370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52">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0495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9866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Mission and Vision in Action</a:t>
            </a:r>
          </a:p>
        </p:txBody>
      </p:sp>
      <p:sp>
        <p:nvSpPr>
          <p:cNvPr id="11" name="TextBox 10"/>
          <p:cNvSpPr txBox="1"/>
          <p:nvPr userDrawn="1"/>
        </p:nvSpPr>
        <p:spPr>
          <a:xfrm>
            <a:off x="6205591" y="2331486"/>
            <a:ext cx="5545422" cy="1015663"/>
          </a:xfrm>
          <a:prstGeom prst="rect">
            <a:avLst/>
          </a:prstGeom>
          <a:noFill/>
        </p:spPr>
        <p:txBody>
          <a:bodyPr wrap="square" rtlCol="0">
            <a:spAutoFit/>
          </a:bodyPr>
          <a:lstStyle/>
          <a:p>
            <a:r>
              <a:rPr lang="en-US" sz="2000" dirty="0">
                <a:latin typeface="Grandview Display" panose="020B0502040204020203" pitchFamily="34" charset="0"/>
              </a:rPr>
              <a:t>Our mission is to improve the health and safety of people in Kentucky through prevention, promotion and protection.</a:t>
            </a:r>
          </a:p>
        </p:txBody>
      </p:sp>
      <p:sp>
        <p:nvSpPr>
          <p:cNvPr id="12" name="Rectangle 11"/>
          <p:cNvSpPr/>
          <p:nvPr userDrawn="1"/>
        </p:nvSpPr>
        <p:spPr>
          <a:xfrm>
            <a:off x="457200" y="2300708"/>
            <a:ext cx="5522359" cy="1077218"/>
          </a:xfrm>
          <a:prstGeom prst="rect">
            <a:avLst/>
          </a:prstGeom>
        </p:spPr>
        <p:txBody>
          <a:bodyPr wrap="square">
            <a:spAutoFit/>
          </a:bodyPr>
          <a:lstStyle/>
          <a:p>
            <a:pPr algn="r"/>
            <a:r>
              <a:rPr lang="en-US" sz="3200" b="0" dirty="0">
                <a:latin typeface="Grandview" panose="020B0502040204020203" pitchFamily="34" charset="0"/>
              </a:rPr>
              <a:t>Healthier People, </a:t>
            </a:r>
            <a:br>
              <a:rPr lang="en-US" sz="3200" b="0" dirty="0">
                <a:latin typeface="Grandview" panose="020B0502040204020203" pitchFamily="34" charset="0"/>
              </a:rPr>
            </a:br>
            <a:r>
              <a:rPr lang="en-US" sz="3200" b="0" dirty="0">
                <a:latin typeface="Grandview" panose="020B0502040204020203" pitchFamily="34" charset="0"/>
              </a:rPr>
              <a:t>Healthier Communities.</a:t>
            </a:r>
          </a:p>
        </p:txBody>
      </p:sp>
      <p:sp>
        <p:nvSpPr>
          <p:cNvPr id="14" name="Pentagon 13"/>
          <p:cNvSpPr/>
          <p:nvPr userDrawn="1"/>
        </p:nvSpPr>
        <p:spPr>
          <a:xfrm>
            <a:off x="7524599" y="3691136"/>
            <a:ext cx="3044952"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62BCF0"/>
              </a:solidFill>
            </a:endParaRPr>
          </a:p>
        </p:txBody>
      </p:sp>
      <p:sp>
        <p:nvSpPr>
          <p:cNvPr id="15" name="Pentagon 14"/>
          <p:cNvSpPr/>
          <p:nvPr userDrawn="1"/>
        </p:nvSpPr>
        <p:spPr>
          <a:xfrm>
            <a:off x="4756678" y="3691136"/>
            <a:ext cx="3044952"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1995054" y="3691136"/>
            <a:ext cx="3044952"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2327566" y="3795907"/>
            <a:ext cx="1538587" cy="369332"/>
          </a:xfrm>
          <a:prstGeom prst="rect">
            <a:avLst/>
          </a:prstGeom>
          <a:noFill/>
        </p:spPr>
        <p:txBody>
          <a:bodyPr wrap="square" rtlCol="0">
            <a:spAutoFit/>
          </a:bodyPr>
          <a:lstStyle/>
          <a:p>
            <a:pPr algn="ctr"/>
            <a:r>
              <a:rPr lang="en-US" sz="1800" b="1" dirty="0">
                <a:solidFill>
                  <a:schemeClr val="bg1"/>
                </a:solidFill>
                <a:latin typeface="Grandview" panose="020B0502040204020203" pitchFamily="34" charset="0"/>
              </a:rPr>
              <a:t>Prevention</a:t>
            </a:r>
          </a:p>
        </p:txBody>
      </p:sp>
      <p:sp>
        <p:nvSpPr>
          <p:cNvPr id="18" name="TextBox 17"/>
          <p:cNvSpPr txBox="1"/>
          <p:nvPr userDrawn="1"/>
        </p:nvSpPr>
        <p:spPr>
          <a:xfrm>
            <a:off x="7862452" y="3795907"/>
            <a:ext cx="1512451"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Protection</a:t>
            </a:r>
          </a:p>
        </p:txBody>
      </p:sp>
      <p:sp>
        <p:nvSpPr>
          <p:cNvPr id="19" name="TextBox 18"/>
          <p:cNvSpPr txBox="1"/>
          <p:nvPr userDrawn="1"/>
        </p:nvSpPr>
        <p:spPr>
          <a:xfrm>
            <a:off x="5095481" y="3795907"/>
            <a:ext cx="1590713"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Promotion</a:t>
            </a:r>
          </a:p>
        </p:txBody>
      </p:sp>
      <p:sp>
        <p:nvSpPr>
          <p:cNvPr id="23" name="TextBox 22"/>
          <p:cNvSpPr txBox="1"/>
          <p:nvPr userDrawn="1"/>
        </p:nvSpPr>
        <p:spPr>
          <a:xfrm>
            <a:off x="5095481" y="4554204"/>
            <a:ext cx="2675068"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Immunizations</a:t>
            </a:r>
          </a:p>
          <a:p>
            <a:pPr algn="l">
              <a:lnSpc>
                <a:spcPct val="80000"/>
              </a:lnSpc>
              <a:spcAft>
                <a:spcPts val="1200"/>
              </a:spcAft>
            </a:pPr>
            <a:r>
              <a:rPr lang="en-US" sz="1400" dirty="0">
                <a:latin typeface="Grandview" panose="020B0502040204020203" pitchFamily="34" charset="0"/>
              </a:rPr>
              <a:t>KEIS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Mobile Harm Reduction</a:t>
            </a:r>
          </a:p>
          <a:p>
            <a:pPr algn="l">
              <a:lnSpc>
                <a:spcPct val="80000"/>
              </a:lnSpc>
              <a:spcAft>
                <a:spcPts val="1200"/>
              </a:spcAft>
            </a:pPr>
            <a:r>
              <a:rPr lang="en-US" sz="1400" dirty="0">
                <a:latin typeface="Grandview" panose="020B0502040204020203" pitchFamily="34" charset="0"/>
              </a:rPr>
              <a:t>Newborn Screening</a:t>
            </a:r>
          </a:p>
        </p:txBody>
      </p:sp>
      <p:sp>
        <p:nvSpPr>
          <p:cNvPr id="24" name="TextBox 23"/>
          <p:cNvSpPr txBox="1"/>
          <p:nvPr userDrawn="1"/>
        </p:nvSpPr>
        <p:spPr>
          <a:xfrm>
            <a:off x="2179781" y="4632832"/>
            <a:ext cx="2748882"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Diabetes Prevention</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Disease Surveillance</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Environmental Inspections</a:t>
            </a:r>
          </a:p>
          <a:p>
            <a:pPr algn="l">
              <a:lnSpc>
                <a:spcPct val="80000"/>
              </a:lnSpc>
              <a:spcAft>
                <a:spcPts val="1200"/>
              </a:spcAft>
            </a:pPr>
            <a:r>
              <a:rPr lang="en-US" sz="1400" dirty="0">
                <a:latin typeface="Grandview" panose="020B0502040204020203" pitchFamily="34" charset="0"/>
              </a:rPr>
              <a:t>HANDS</a:t>
            </a:r>
          </a:p>
        </p:txBody>
      </p:sp>
      <p:sp>
        <p:nvSpPr>
          <p:cNvPr id="25" name="TextBox 24"/>
          <p:cNvSpPr txBox="1"/>
          <p:nvPr userDrawn="1"/>
        </p:nvSpPr>
        <p:spPr>
          <a:xfrm>
            <a:off x="7801630" y="4554204"/>
            <a:ext cx="3598401" cy="1243417"/>
          </a:xfrm>
          <a:prstGeom prst="rect">
            <a:avLst/>
          </a:prstGeom>
          <a:noFill/>
        </p:spPr>
        <p:txBody>
          <a:bodyPr wrap="square" rtlCol="0">
            <a:spAutoFit/>
          </a:bodyPr>
          <a:lstStyle/>
          <a:p>
            <a:pPr algn="l">
              <a:lnSpc>
                <a:spcPct val="80000"/>
              </a:lnSpc>
              <a:spcAft>
                <a:spcPts val="1200"/>
              </a:spcAft>
            </a:pPr>
            <a:r>
              <a:rPr lang="en-US" sz="1400" dirty="0">
                <a:latin typeface="Grandview" panose="020B0502040204020203" pitchFamily="34" charset="0"/>
              </a:rPr>
              <a:t>Prescription Assistance</a:t>
            </a:r>
          </a:p>
          <a:p>
            <a:pPr algn="l">
              <a:lnSpc>
                <a:spcPct val="80000"/>
              </a:lnSpc>
              <a:spcAft>
                <a:spcPts val="1200"/>
              </a:spcAft>
            </a:pPr>
            <a:r>
              <a:rPr lang="en-US" sz="1400" dirty="0">
                <a:latin typeface="Grandview" panose="020B0502040204020203" pitchFamily="34" charset="0"/>
              </a:rPr>
              <a:t>Public Health and Disaster Preparedness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Smoking Cessation</a:t>
            </a:r>
          </a:p>
          <a:p>
            <a:pPr algn="l">
              <a:lnSpc>
                <a:spcPct val="80000"/>
              </a:lnSpc>
              <a:spcAft>
                <a:spcPts val="1200"/>
              </a:spcAft>
            </a:pPr>
            <a:r>
              <a:rPr lang="en-US" sz="1400" dirty="0">
                <a:latin typeface="Grandview" panose="020B0502040204020203" pitchFamily="34" charset="0"/>
              </a:rPr>
              <a:t>WIC</a:t>
            </a: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cxnSp>
        <p:nvCxnSpPr>
          <p:cNvPr id="5" name="Straight Connector 4">
            <a:extLst>
              <a:ext uri="{FF2B5EF4-FFF2-40B4-BE49-F238E27FC236}">
                <a16:creationId xmlns:a16="http://schemas.microsoft.com/office/drawing/2014/main" id="{11446A55-4720-4A92-9EBE-3363A8E88D24}"/>
              </a:ext>
            </a:extLst>
          </p:cNvPr>
          <p:cNvCxnSpPr/>
          <p:nvPr userDrawn="1"/>
        </p:nvCxnSpPr>
        <p:spPr>
          <a:xfrm>
            <a:off x="1995054"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B30DA4F-25DD-486B-8587-34A50118C517}"/>
              </a:ext>
            </a:extLst>
          </p:cNvPr>
          <p:cNvCxnSpPr/>
          <p:nvPr userDrawn="1"/>
        </p:nvCxnSpPr>
        <p:spPr>
          <a:xfrm>
            <a:off x="4756678"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E146C62-80D5-4698-9C9A-86FAB6AA17E0}"/>
              </a:ext>
            </a:extLst>
          </p:cNvPr>
          <p:cNvCxnSpPr/>
          <p:nvPr userDrawn="1"/>
        </p:nvCxnSpPr>
        <p:spPr>
          <a:xfrm>
            <a:off x="7524599" y="4570889"/>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372C2CD-ED6E-4531-B3CB-1C1BE25B720F}"/>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3418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08">
          <p15:clr>
            <a:srgbClr val="FBAE40"/>
          </p15:clr>
        </p15:guide>
        <p15:guide id="2" orient="horz" pos="3072">
          <p15:clr>
            <a:srgbClr val="FBAE40"/>
          </p15:clr>
        </p15:guide>
        <p15:guide id="3" orient="horz" pos="39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495575" y="381636"/>
            <a:ext cx="11188425"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9496"/>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Response to the Opioid Crisis</a:t>
            </a:r>
          </a:p>
        </p:txBody>
      </p:sp>
      <p:sp>
        <p:nvSpPr>
          <p:cNvPr id="14" name="Pentagon 13"/>
          <p:cNvSpPr/>
          <p:nvPr userDrawn="1"/>
        </p:nvSpPr>
        <p:spPr>
          <a:xfrm>
            <a:off x="8287050" y="3490913"/>
            <a:ext cx="2819314"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Pentagon 14"/>
          <p:cNvSpPr/>
          <p:nvPr userDrawn="1"/>
        </p:nvSpPr>
        <p:spPr>
          <a:xfrm>
            <a:off x="8287050" y="2839317"/>
            <a:ext cx="2819314"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8287050" y="2191675"/>
            <a:ext cx="2819314"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8287050" y="2305057"/>
            <a:ext cx="253860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Syringe Exchange</a:t>
            </a:r>
          </a:p>
        </p:txBody>
      </p:sp>
      <p:sp>
        <p:nvSpPr>
          <p:cNvPr id="18" name="TextBox 17"/>
          <p:cNvSpPr txBox="1"/>
          <p:nvPr userDrawn="1"/>
        </p:nvSpPr>
        <p:spPr>
          <a:xfrm>
            <a:off x="8231634" y="2954596"/>
            <a:ext cx="3045346" cy="338554"/>
          </a:xfrm>
          <a:prstGeom prst="rect">
            <a:avLst/>
          </a:prstGeom>
          <a:noFill/>
        </p:spPr>
        <p:txBody>
          <a:bodyPr wrap="square" rtlCol="0">
            <a:spAutoFit/>
          </a:bodyPr>
          <a:lstStyle/>
          <a:p>
            <a:pPr algn="l"/>
            <a:r>
              <a:rPr lang="en-US" sz="1550" b="1" dirty="0">
                <a:solidFill>
                  <a:schemeClr val="bg1"/>
                </a:solidFill>
                <a:latin typeface="Grandview Display" panose="020B0502040204020203" pitchFamily="34" charset="0"/>
              </a:rPr>
              <a:t>www.FindHelpNowKY.org</a:t>
            </a:r>
          </a:p>
        </p:txBody>
      </p:sp>
      <p:sp>
        <p:nvSpPr>
          <p:cNvPr id="19" name="TextBox 18"/>
          <p:cNvSpPr txBox="1"/>
          <p:nvPr userDrawn="1"/>
        </p:nvSpPr>
        <p:spPr>
          <a:xfrm>
            <a:off x="8287049" y="3606724"/>
            <a:ext cx="281931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Naloxone Distribution</a:t>
            </a:r>
          </a:p>
        </p:txBody>
      </p:sp>
      <p:sp>
        <p:nvSpPr>
          <p:cNvPr id="4" name="Slide Number Placeholder 3"/>
          <p:cNvSpPr>
            <a:spLocks noGrp="1"/>
          </p:cNvSpPr>
          <p:nvPr>
            <p:ph type="sldNum" sz="quarter" idx="12"/>
          </p:nvPr>
        </p:nvSpPr>
        <p:spPr>
          <a:xfrm>
            <a:off x="11428579" y="6538088"/>
            <a:ext cx="695325" cy="251816"/>
          </a:xfrm>
        </p:spPr>
        <p:txBody>
          <a:bodyPr/>
          <a:lstStyle>
            <a:lvl1pPr>
              <a:defRPr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356953" cy="410543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13" name="Rectangle 12">
            <a:extLst>
              <a:ext uri="{FF2B5EF4-FFF2-40B4-BE49-F238E27FC236}">
                <a16:creationId xmlns:a16="http://schemas.microsoft.com/office/drawing/2014/main" id="{45FEBB17-DB7A-4FD5-80D6-1D33FA36628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145220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734740" y="2466993"/>
            <a:ext cx="1651794" cy="1651794"/>
          </a:xfrm>
          <a:prstGeom prst="ellipse">
            <a:avLst/>
          </a:prstGeom>
          <a:solidFill>
            <a:srgbClr val="01203D"/>
          </a:solid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1067" y="2785059"/>
            <a:ext cx="1018227" cy="1015663"/>
          </a:xfrm>
          <a:prstGeom prst="rect">
            <a:avLst/>
          </a:prstGeom>
        </p:spPr>
        <p:txBody>
          <a:bodyPr wrap="none">
            <a:spAutoFit/>
          </a:bodyPr>
          <a:lstStyle/>
          <a:p>
            <a:r>
              <a:rPr lang="en-US" sz="6000" b="1" dirty="0">
                <a:solidFill>
                  <a:schemeClr val="bg1"/>
                </a:solidFill>
                <a:latin typeface="Grandview" panose="020B0502040204020203" pitchFamily="34" charset="0"/>
              </a:rPr>
              <a:t>61</a:t>
            </a:r>
          </a:p>
        </p:txBody>
      </p:sp>
      <p:cxnSp>
        <p:nvCxnSpPr>
          <p:cNvPr id="12" name="Straight Connector 11"/>
          <p:cNvCxnSpPr/>
          <p:nvPr userDrawn="1"/>
        </p:nvCxnSpPr>
        <p:spPr>
          <a:xfrm>
            <a:off x="2560637" y="4215228"/>
            <a:ext cx="0" cy="45720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latin typeface="Grandview" panose="020B0502040204020203" pitchFamily="34" charset="0"/>
              </a:rPr>
              <a:t>Partners with 61 local health departments to provide core services in all 120 counties</a:t>
            </a:r>
          </a:p>
        </p:txBody>
      </p:sp>
      <p:sp>
        <p:nvSpPr>
          <p:cNvPr id="14" name="Oval 13"/>
          <p:cNvSpPr/>
          <p:nvPr userDrawn="1"/>
        </p:nvSpPr>
        <p:spPr>
          <a:xfrm>
            <a:off x="5173662" y="2370553"/>
            <a:ext cx="1844675" cy="1844675"/>
          </a:xfrm>
          <a:prstGeom prst="ellipse">
            <a:avLst/>
          </a:prstGeom>
          <a:no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70102" y="2466993"/>
            <a:ext cx="1651794" cy="1651794"/>
          </a:xfrm>
          <a:prstGeom prst="ellipse">
            <a:avLst/>
          </a:prstGeom>
          <a:solidFill>
            <a:srgbClr val="62BCF0"/>
          </a:solid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46623" y="2860949"/>
            <a:ext cx="1298753" cy="914225"/>
          </a:xfrm>
          <a:prstGeom prst="rect">
            <a:avLst/>
          </a:prstGeom>
        </p:spPr>
        <p:txBody>
          <a:bodyPr wrap="none">
            <a:spAutoFit/>
          </a:bodyPr>
          <a:lstStyle/>
          <a:p>
            <a:pPr algn="ctr">
              <a:lnSpc>
                <a:spcPct val="60000"/>
              </a:lnSpc>
            </a:pPr>
            <a:r>
              <a:rPr lang="en-US" sz="6000" b="1" dirty="0">
                <a:solidFill>
                  <a:schemeClr val="bg1"/>
                </a:solidFill>
                <a:latin typeface="Grandview" panose="020B0502040204020203" pitchFamily="34" charset="0"/>
              </a:rPr>
              <a:t>4</a:t>
            </a:r>
            <a:br>
              <a:rPr lang="en-US" sz="6000" b="1" dirty="0">
                <a:solidFill>
                  <a:schemeClr val="bg1"/>
                </a:solidFill>
                <a:latin typeface="Grandview" panose="020B0502040204020203" pitchFamily="34" charset="0"/>
              </a:rPr>
            </a:br>
            <a:r>
              <a:rPr lang="en-US" sz="2800" b="1" dirty="0">
                <a:solidFill>
                  <a:schemeClr val="bg1"/>
                </a:solidFill>
                <a:latin typeface="Grandview" panose="020B0502040204020203" pitchFamily="34" charset="0"/>
              </a:rPr>
              <a:t>million</a:t>
            </a:r>
          </a:p>
        </p:txBody>
      </p:sp>
      <p:cxnSp>
        <p:nvCxnSpPr>
          <p:cNvPr id="17" name="Straight Connector 16"/>
          <p:cNvCxnSpPr/>
          <p:nvPr userDrawn="1"/>
        </p:nvCxnSpPr>
        <p:spPr>
          <a:xfrm>
            <a:off x="6095999" y="4215228"/>
            <a:ext cx="0" cy="45720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latin typeface="Grandview" panose="020B0502040204020203" pitchFamily="34" charset="0"/>
              </a:rPr>
              <a:t>Delivers more than 4 million</a:t>
            </a:r>
            <a:r>
              <a:rPr lang="en-US" baseline="0" dirty="0">
                <a:latin typeface="Grandview" panose="020B0502040204020203" pitchFamily="34" charset="0"/>
              </a:rPr>
              <a:t> </a:t>
            </a:r>
            <a:r>
              <a:rPr lang="en-US" dirty="0">
                <a:latin typeface="Grandview" panose="020B0502040204020203" pitchFamily="34" charset="0"/>
              </a:rPr>
              <a:t>services to over 400,000 Kentuckians annually</a:t>
            </a:r>
          </a:p>
        </p:txBody>
      </p:sp>
      <p:sp>
        <p:nvSpPr>
          <p:cNvPr id="19" name="Oval 18"/>
          <p:cNvSpPr/>
          <p:nvPr userDrawn="1"/>
        </p:nvSpPr>
        <p:spPr>
          <a:xfrm>
            <a:off x="8917213" y="2370553"/>
            <a:ext cx="1844675" cy="1844675"/>
          </a:xfrm>
          <a:prstGeom prst="ellipse">
            <a:avLst/>
          </a:prstGeom>
          <a:no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013653" y="2466993"/>
            <a:ext cx="1651794" cy="1651794"/>
          </a:xfrm>
          <a:prstGeom prst="ellipse">
            <a:avLst/>
          </a:prstGeom>
          <a:solidFill>
            <a:srgbClr val="84BC49"/>
          </a:solid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37162" y="2785058"/>
            <a:ext cx="1316386" cy="1015663"/>
          </a:xfrm>
          <a:prstGeom prst="rect">
            <a:avLst/>
          </a:prstGeom>
        </p:spPr>
        <p:txBody>
          <a:bodyPr wrap="none">
            <a:spAutoFit/>
          </a:bodyPr>
          <a:lstStyle/>
          <a:p>
            <a:r>
              <a:rPr lang="en-US" sz="6000" b="1" dirty="0">
                <a:solidFill>
                  <a:schemeClr val="bg1"/>
                </a:solidFill>
                <a:latin typeface="Grandview" panose="020B0502040204020203" pitchFamily="34" charset="0"/>
              </a:rPr>
              <a:t>1/3</a:t>
            </a:r>
          </a:p>
        </p:txBody>
      </p:sp>
      <p:cxnSp>
        <p:nvCxnSpPr>
          <p:cNvPr id="22" name="Straight Connector 21"/>
          <p:cNvCxnSpPr/>
          <p:nvPr userDrawn="1"/>
        </p:nvCxnSpPr>
        <p:spPr>
          <a:xfrm>
            <a:off x="9839550" y="4215228"/>
            <a:ext cx="0" cy="45720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latin typeface="Grandview" panose="020B0502040204020203" pitchFamily="34" charset="0"/>
              </a:rPr>
              <a:t>Regulates an estimated third of Kentucky’s economy</a:t>
            </a:r>
          </a:p>
        </p:txBody>
      </p:sp>
      <p:sp>
        <p:nvSpPr>
          <p:cNvPr id="24" name="Title 5"/>
          <p:cNvSpPr txBox="1">
            <a:spLocks/>
          </p:cNvSpPr>
          <p:nvPr userDrawn="1"/>
        </p:nvSpPr>
        <p:spPr>
          <a:xfrm>
            <a:off x="0" y="1274831"/>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200" b="0" dirty="0">
                <a:solidFill>
                  <a:srgbClr val="01203D"/>
                </a:solidFill>
                <a:latin typeface="Grandview Display" panose="020B0502040204020203" pitchFamily="34" charset="0"/>
              </a:rPr>
              <a:t>Overview of Kentucky’s Largest Healthcare System</a:t>
            </a:r>
          </a:p>
        </p:txBody>
      </p:sp>
      <p:sp>
        <p:nvSpPr>
          <p:cNvPr id="26" name="Rectangle 25">
            <a:extLst>
              <a:ext uri="{FF2B5EF4-FFF2-40B4-BE49-F238E27FC236}">
                <a16:creationId xmlns:a16="http://schemas.microsoft.com/office/drawing/2014/main" id="{050E9BE8-734F-4FC5-A283-C8C2493ED50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228631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DD0F58F-385B-4E3B-AE98-0AABC052F2D7}" type="datetimeFigureOut">
              <a:rPr lang="en-US" smtClean="0"/>
              <a:t>5/11/2023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868047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6" name="Picture Placeholder 2"/>
          <p:cNvSpPr>
            <a:spLocks noGrp="1"/>
          </p:cNvSpPr>
          <p:nvPr>
            <p:ph type="pic" idx="1" hasCustomPrompt="1"/>
          </p:nvPr>
        </p:nvSpPr>
        <p:spPr>
          <a:xfrm>
            <a:off x="1758" y="1954498"/>
            <a:ext cx="12188484" cy="434397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a:solidFill>
                  <a:srgbClr val="01203D"/>
                </a:solidFill>
                <a:latin typeface="Gotham Bold" pitchFamily="50" charset="0"/>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284064"/>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Statewide Reach</a:t>
            </a:r>
          </a:p>
        </p:txBody>
      </p:sp>
      <p:sp>
        <p:nvSpPr>
          <p:cNvPr id="29" name="Rectangle 28"/>
          <p:cNvSpPr/>
          <p:nvPr userDrawn="1"/>
        </p:nvSpPr>
        <p:spPr>
          <a:xfrm>
            <a:off x="1758" y="1880476"/>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Rectangle 7">
            <a:extLst>
              <a:ext uri="{FF2B5EF4-FFF2-40B4-BE49-F238E27FC236}">
                <a16:creationId xmlns:a16="http://schemas.microsoft.com/office/drawing/2014/main" id="{2D1BE9F4-E9A4-487E-AFB9-C75DD168507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51551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456070"/>
            <a:ext cx="2743200" cy="254738"/>
          </a:xfrm>
          <a:prstGeom prst="rect">
            <a:avLst/>
          </a:prstGeom>
        </p:spPr>
        <p:txBody>
          <a:bodyPr/>
          <a:lstStyle/>
          <a:p>
            <a:fld id="{0467B39D-87AC-4D39-8154-C6852A584385}" type="datetime1">
              <a:rPr lang="en-US" smtClean="0"/>
              <a:pPr/>
              <a:t>5/11/2023</a:t>
            </a:fld>
            <a:endParaRPr lang="en-US" dirty="0"/>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0" name="Rectangle 9"/>
          <p:cNvSpPr/>
          <p:nvPr userDrawn="1"/>
        </p:nvSpPr>
        <p:spPr>
          <a:xfrm>
            <a:off x="0" y="-5714"/>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txBox="1">
            <a:spLocks/>
          </p:cNvSpPr>
          <p:nvPr userDrawn="1"/>
        </p:nvSpPr>
        <p:spPr>
          <a:xfrm>
            <a:off x="470796" y="2885732"/>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Grandview Display" panose="020B0502040204020203" pitchFamily="34" charset="0"/>
              </a:rPr>
              <a:t>Organizational Chart</a:t>
            </a:r>
          </a:p>
        </p:txBody>
      </p:sp>
      <p:graphicFrame>
        <p:nvGraphicFramePr>
          <p:cNvPr id="13" name="Diagram 12"/>
          <p:cNvGraphicFramePr/>
          <p:nvPr userDrawn="1">
            <p:extLst>
              <p:ext uri="{D42A27DB-BD31-4B8C-83A1-F6EECF244321}">
                <p14:modId xmlns:p14="http://schemas.microsoft.com/office/powerpoint/2010/main" val="1528591199"/>
              </p:ext>
            </p:extLst>
          </p:nvPr>
        </p:nvGraphicFramePr>
        <p:xfrm>
          <a:off x="4013349" y="499710"/>
          <a:ext cx="5290290"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107055" y="145721"/>
            <a:ext cx="3016849" cy="6457152"/>
          </a:xfrm>
          <a:prstGeom prst="rect">
            <a:avLst/>
          </a:prstGeom>
        </p:spPr>
        <p:txBody>
          <a:bodyPr wrap="square">
            <a:spAutoFit/>
          </a:bodyPr>
          <a:lstStyle/>
          <a:p>
            <a:pPr lvl="0" algn="l" defTabSz="889000">
              <a:lnSpc>
                <a:spcPct val="80000"/>
              </a:lnSpc>
              <a:spcBef>
                <a:spcPct val="0"/>
              </a:spcBef>
              <a:spcAft>
                <a:spcPct val="35000"/>
              </a:spcAft>
            </a:pPr>
            <a:r>
              <a:rPr lang="en-US" sz="1100" kern="1200" dirty="0">
                <a:solidFill>
                  <a:srgbClr val="62BCF0"/>
                </a:solidFill>
                <a:latin typeface="Grandview" panose="020B0502040204020203" pitchFamily="34" charset="0"/>
              </a:rPr>
              <a:t>Health Equity</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Nutrition Services </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Child and Family Health Improvement</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Early Childhood Development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Adolescent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School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Program Support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Breast and Cervical Cancer Screening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Family Planning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Preconception Health </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Ovarian Cancer Awareness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Chronic Disease Prevention</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rgbClr val="84BC49"/>
                </a:solidFill>
                <a:latin typeface="Grandview" panose="020B0502040204020203" pitchFamily="34" charset="0"/>
              </a:rPr>
              <a:t>Health</a:t>
            </a:r>
            <a:r>
              <a:rPr lang="en-US" sz="1100" kern="1200" baseline="0" dirty="0">
                <a:solidFill>
                  <a:srgbClr val="84BC49"/>
                </a:solidFill>
                <a:latin typeface="Grandview" panose="020B0502040204020203" pitchFamily="34" charset="0"/>
              </a:rPr>
              <a:t> Promotion</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HIV/AIDS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Infectious Disease</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Vital Statistics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Immunizations</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Milk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Food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Environmental Management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Radiation Health</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Health Preparedness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Microbiology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Molecular and Clinical Chemistry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Global Preparedness and Environmental</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Business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Contracts and Payment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Budget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Personnel</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Education and Workforce Development</a:t>
            </a:r>
          </a:p>
        </p:txBody>
      </p:sp>
      <p:sp>
        <p:nvSpPr>
          <p:cNvPr id="31" name="Title 5"/>
          <p:cNvSpPr txBox="1">
            <a:spLocks/>
          </p:cNvSpPr>
          <p:nvPr userDrawn="1"/>
        </p:nvSpPr>
        <p:spPr>
          <a:xfrm>
            <a:off x="258307" y="1026254"/>
            <a:ext cx="358401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1" dirty="0">
                <a:solidFill>
                  <a:schemeClr val="bg1"/>
                </a:solidFill>
                <a:latin typeface="Grandview" panose="020B0502040204020203" pitchFamily="34" charset="0"/>
              </a:rPr>
              <a:t>Kentucky</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Department for</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Public Health</a:t>
            </a:r>
          </a:p>
        </p:txBody>
      </p:sp>
      <p:sp>
        <p:nvSpPr>
          <p:cNvPr id="9" name="Rectangle 8">
            <a:extLst>
              <a:ext uri="{FF2B5EF4-FFF2-40B4-BE49-F238E27FC236}">
                <a16:creationId xmlns:a16="http://schemas.microsoft.com/office/drawing/2014/main" id="{4663A330-7227-4DCF-8516-C122FD673C58}"/>
              </a:ext>
            </a:extLst>
          </p:cNvPr>
          <p:cNvSpPr/>
          <p:nvPr userDrawn="1"/>
        </p:nvSpPr>
        <p:spPr>
          <a:xfrm>
            <a:off x="0" y="6538088"/>
            <a:ext cx="12192000" cy="319912"/>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413609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9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0CB2-31C1-4D09-B85E-8B50C4AA4A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143271-8674-403F-BA7F-A344D0C6D875}"/>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EA5A24-0736-4257-A1F9-98A9DBCBF706}"/>
              </a:ext>
            </a:extLst>
          </p:cNvPr>
          <p:cNvSpPr>
            <a:spLocks noGrp="1"/>
          </p:cNvSpPr>
          <p:nvPr>
            <p:ph type="dt" sz="half" idx="10"/>
          </p:nvPr>
        </p:nvSpPr>
        <p:spPr/>
        <p:txBody>
          <a:bodyPr/>
          <a:lstStyle/>
          <a:p>
            <a:fld id="{6BD45B0E-6E6E-47DF-8B91-D7E8A2E3AD78}" type="datetimeFigureOut">
              <a:rPr lang="en-US" smtClean="0"/>
              <a:t>5/11/2023</a:t>
            </a:fld>
            <a:endParaRPr lang="en-US" dirty="0"/>
          </a:p>
        </p:txBody>
      </p:sp>
      <p:sp>
        <p:nvSpPr>
          <p:cNvPr id="5" name="Footer Placeholder 4">
            <a:extLst>
              <a:ext uri="{FF2B5EF4-FFF2-40B4-BE49-F238E27FC236}">
                <a16:creationId xmlns:a16="http://schemas.microsoft.com/office/drawing/2014/main" id="{8281001D-3F7A-403B-AC65-07EB3A4AC7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7A7C9A-5379-4F33-BA29-336773130865}"/>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316316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FA32-9120-4EDD-A322-8F559AE1E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AF5B-3C65-45B0-A418-3001BF3CD8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F4B50-C124-4971-A122-A7473063078C}"/>
              </a:ext>
            </a:extLst>
          </p:cNvPr>
          <p:cNvSpPr>
            <a:spLocks noGrp="1"/>
          </p:cNvSpPr>
          <p:nvPr>
            <p:ph type="dt" sz="half" idx="10"/>
          </p:nvPr>
        </p:nvSpPr>
        <p:spPr/>
        <p:txBody>
          <a:bodyPr/>
          <a:lstStyle/>
          <a:p>
            <a:fld id="{6BD45B0E-6E6E-47DF-8B91-D7E8A2E3AD78}" type="datetimeFigureOut">
              <a:rPr lang="en-US" smtClean="0"/>
              <a:t>5/11/2023</a:t>
            </a:fld>
            <a:endParaRPr lang="en-US" dirty="0"/>
          </a:p>
        </p:txBody>
      </p:sp>
      <p:sp>
        <p:nvSpPr>
          <p:cNvPr id="5" name="Footer Placeholder 4">
            <a:extLst>
              <a:ext uri="{FF2B5EF4-FFF2-40B4-BE49-F238E27FC236}">
                <a16:creationId xmlns:a16="http://schemas.microsoft.com/office/drawing/2014/main" id="{2BB3E794-3D34-4694-9D73-26BFF61524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95194F-65DC-42D9-BAE1-DA97F32A6AF3}"/>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2155623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F6F1-C1E1-4DCF-A04F-7227E1C8D454}"/>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4C0C24-CE44-4323-BE1D-E259585362CD}"/>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4AB87A-B980-4262-9D5D-98FF0657A622}"/>
              </a:ext>
            </a:extLst>
          </p:cNvPr>
          <p:cNvSpPr>
            <a:spLocks noGrp="1"/>
          </p:cNvSpPr>
          <p:nvPr>
            <p:ph type="dt" sz="half" idx="10"/>
          </p:nvPr>
        </p:nvSpPr>
        <p:spPr/>
        <p:txBody>
          <a:bodyPr/>
          <a:lstStyle/>
          <a:p>
            <a:fld id="{6BD45B0E-6E6E-47DF-8B91-D7E8A2E3AD78}" type="datetimeFigureOut">
              <a:rPr lang="en-US" smtClean="0"/>
              <a:t>5/11/2023</a:t>
            </a:fld>
            <a:endParaRPr lang="en-US" dirty="0"/>
          </a:p>
        </p:txBody>
      </p:sp>
      <p:sp>
        <p:nvSpPr>
          <p:cNvPr id="5" name="Footer Placeholder 4">
            <a:extLst>
              <a:ext uri="{FF2B5EF4-FFF2-40B4-BE49-F238E27FC236}">
                <a16:creationId xmlns:a16="http://schemas.microsoft.com/office/drawing/2014/main" id="{01D9B1E3-7287-4F65-B556-6C48576FB8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CC87F3-59D5-423D-AD44-43A3B08C61B4}"/>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20419967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4F85-F7F8-400A-BEF1-A2CB3108F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4930B-1007-48E0-A27F-CFEE4DC9E466}"/>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F76658-DC75-4D01-8C2F-38AB3CA1BBF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03D3A-3A27-4DF0-822C-3420D5545E00}"/>
              </a:ext>
            </a:extLst>
          </p:cNvPr>
          <p:cNvSpPr>
            <a:spLocks noGrp="1"/>
          </p:cNvSpPr>
          <p:nvPr>
            <p:ph type="dt" sz="half" idx="10"/>
          </p:nvPr>
        </p:nvSpPr>
        <p:spPr/>
        <p:txBody>
          <a:bodyPr/>
          <a:lstStyle/>
          <a:p>
            <a:fld id="{6BD45B0E-6E6E-47DF-8B91-D7E8A2E3AD78}" type="datetimeFigureOut">
              <a:rPr lang="en-US" smtClean="0"/>
              <a:t>5/11/2023</a:t>
            </a:fld>
            <a:endParaRPr lang="en-US" dirty="0"/>
          </a:p>
        </p:txBody>
      </p:sp>
      <p:sp>
        <p:nvSpPr>
          <p:cNvPr id="6" name="Footer Placeholder 5">
            <a:extLst>
              <a:ext uri="{FF2B5EF4-FFF2-40B4-BE49-F238E27FC236}">
                <a16:creationId xmlns:a16="http://schemas.microsoft.com/office/drawing/2014/main" id="{E211D44A-B0C0-426C-BE6C-D75B1E4337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D1B51F-E2DB-4846-892E-1CE42B1A1EDD}"/>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4078522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42E3-BBCE-43E8-AD4F-28921F8A9D4E}"/>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247744-7BD1-4B83-9007-942D3902D6CD}"/>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907E6-9421-46D2-A7F1-3F6AF27DDA77}"/>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75F65B-53F3-48E1-950C-94FC04041AC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B5F445-7454-49E3-8EEB-8D0C62EA2E80}"/>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36A0B3-72A1-4251-A5F4-8B708A075351}"/>
              </a:ext>
            </a:extLst>
          </p:cNvPr>
          <p:cNvSpPr>
            <a:spLocks noGrp="1"/>
          </p:cNvSpPr>
          <p:nvPr>
            <p:ph type="dt" sz="half" idx="10"/>
          </p:nvPr>
        </p:nvSpPr>
        <p:spPr/>
        <p:txBody>
          <a:bodyPr/>
          <a:lstStyle/>
          <a:p>
            <a:fld id="{6BD45B0E-6E6E-47DF-8B91-D7E8A2E3AD78}" type="datetimeFigureOut">
              <a:rPr lang="en-US" smtClean="0"/>
              <a:t>5/11/2023</a:t>
            </a:fld>
            <a:endParaRPr lang="en-US" dirty="0"/>
          </a:p>
        </p:txBody>
      </p:sp>
      <p:sp>
        <p:nvSpPr>
          <p:cNvPr id="8" name="Footer Placeholder 7">
            <a:extLst>
              <a:ext uri="{FF2B5EF4-FFF2-40B4-BE49-F238E27FC236}">
                <a16:creationId xmlns:a16="http://schemas.microsoft.com/office/drawing/2014/main" id="{5BC2781C-E45E-42E9-B602-6A23CC127F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0C43195-400C-4F6B-88C5-668755C3F58C}"/>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3067396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AC62-3D1D-4269-9D4C-FD92030283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3AE70C-59EB-44F0-ABC6-FB3320BCCFBD}"/>
              </a:ext>
            </a:extLst>
          </p:cNvPr>
          <p:cNvSpPr>
            <a:spLocks noGrp="1"/>
          </p:cNvSpPr>
          <p:nvPr>
            <p:ph type="dt" sz="half" idx="10"/>
          </p:nvPr>
        </p:nvSpPr>
        <p:spPr/>
        <p:txBody>
          <a:bodyPr/>
          <a:lstStyle/>
          <a:p>
            <a:fld id="{6BD45B0E-6E6E-47DF-8B91-D7E8A2E3AD78}" type="datetimeFigureOut">
              <a:rPr lang="en-US" smtClean="0"/>
              <a:t>5/11/2023</a:t>
            </a:fld>
            <a:endParaRPr lang="en-US" dirty="0"/>
          </a:p>
        </p:txBody>
      </p:sp>
      <p:sp>
        <p:nvSpPr>
          <p:cNvPr id="4" name="Footer Placeholder 3">
            <a:extLst>
              <a:ext uri="{FF2B5EF4-FFF2-40B4-BE49-F238E27FC236}">
                <a16:creationId xmlns:a16="http://schemas.microsoft.com/office/drawing/2014/main" id="{5E04CAB7-5477-4060-A744-2D4319CDF09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8841185-B717-4023-866F-1CC15308FDB1}"/>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903157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520517-DCB2-49F1-87A9-68B5AC55CC85}"/>
              </a:ext>
            </a:extLst>
          </p:cNvPr>
          <p:cNvSpPr>
            <a:spLocks noGrp="1"/>
          </p:cNvSpPr>
          <p:nvPr>
            <p:ph type="dt" sz="half" idx="10"/>
          </p:nvPr>
        </p:nvSpPr>
        <p:spPr/>
        <p:txBody>
          <a:bodyPr/>
          <a:lstStyle/>
          <a:p>
            <a:fld id="{6BD45B0E-6E6E-47DF-8B91-D7E8A2E3AD78}" type="datetimeFigureOut">
              <a:rPr lang="en-US" smtClean="0"/>
              <a:t>5/11/2023</a:t>
            </a:fld>
            <a:endParaRPr lang="en-US" dirty="0"/>
          </a:p>
        </p:txBody>
      </p:sp>
      <p:sp>
        <p:nvSpPr>
          <p:cNvPr id="3" name="Footer Placeholder 2">
            <a:extLst>
              <a:ext uri="{FF2B5EF4-FFF2-40B4-BE49-F238E27FC236}">
                <a16:creationId xmlns:a16="http://schemas.microsoft.com/office/drawing/2014/main" id="{1D264E31-2F24-40CA-8A40-7147774F253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79A9B52-5549-4188-871E-390DD084175D}"/>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8895302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C032-3C87-4894-8785-FDA7AEF6E76B}"/>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69F5A5-9255-443B-B1E8-7149AB0C0A2B}"/>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66C1B3-89B8-4719-9CC1-6AB5D5194A31}"/>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7D390-634F-40C5-A088-B095A65DC70B}"/>
              </a:ext>
            </a:extLst>
          </p:cNvPr>
          <p:cNvSpPr>
            <a:spLocks noGrp="1"/>
          </p:cNvSpPr>
          <p:nvPr>
            <p:ph type="dt" sz="half" idx="10"/>
          </p:nvPr>
        </p:nvSpPr>
        <p:spPr/>
        <p:txBody>
          <a:bodyPr/>
          <a:lstStyle/>
          <a:p>
            <a:fld id="{6BD45B0E-6E6E-47DF-8B91-D7E8A2E3AD78}" type="datetimeFigureOut">
              <a:rPr lang="en-US" smtClean="0"/>
              <a:t>5/11/2023</a:t>
            </a:fld>
            <a:endParaRPr lang="en-US" dirty="0"/>
          </a:p>
        </p:txBody>
      </p:sp>
      <p:sp>
        <p:nvSpPr>
          <p:cNvPr id="6" name="Footer Placeholder 5">
            <a:extLst>
              <a:ext uri="{FF2B5EF4-FFF2-40B4-BE49-F238E27FC236}">
                <a16:creationId xmlns:a16="http://schemas.microsoft.com/office/drawing/2014/main" id="{C09794C9-7360-4F02-B157-70E4A42571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5EE1A0-5E5D-4D97-BB3C-117DBA1D0AE1}"/>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25103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DD0F58F-385B-4E3B-AE98-0AABC052F2D7}" type="datetimeFigureOut">
              <a:rPr lang="en-US" smtClean="0"/>
              <a:t>5/11/2023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4905BC-13E0-4616-9D49-8892E4B0D9AD}"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72462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036E-0837-4FED-A96A-8422D3A599BE}"/>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70ABE-4D50-431C-BD86-364E19D8F378}"/>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dirty="0"/>
          </a:p>
        </p:txBody>
      </p:sp>
      <p:sp>
        <p:nvSpPr>
          <p:cNvPr id="4" name="Text Placeholder 3">
            <a:extLst>
              <a:ext uri="{FF2B5EF4-FFF2-40B4-BE49-F238E27FC236}">
                <a16:creationId xmlns:a16="http://schemas.microsoft.com/office/drawing/2014/main" id="{C4402394-A887-4BEA-ABFC-82DD43D5EEA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E85D9-CAC1-471A-BFC3-519BAC3E89BA}"/>
              </a:ext>
            </a:extLst>
          </p:cNvPr>
          <p:cNvSpPr>
            <a:spLocks noGrp="1"/>
          </p:cNvSpPr>
          <p:nvPr>
            <p:ph type="dt" sz="half" idx="10"/>
          </p:nvPr>
        </p:nvSpPr>
        <p:spPr/>
        <p:txBody>
          <a:bodyPr/>
          <a:lstStyle/>
          <a:p>
            <a:fld id="{6BD45B0E-6E6E-47DF-8B91-D7E8A2E3AD78}" type="datetimeFigureOut">
              <a:rPr lang="en-US" smtClean="0"/>
              <a:t>5/11/2023</a:t>
            </a:fld>
            <a:endParaRPr lang="en-US" dirty="0"/>
          </a:p>
        </p:txBody>
      </p:sp>
      <p:sp>
        <p:nvSpPr>
          <p:cNvPr id="6" name="Footer Placeholder 5">
            <a:extLst>
              <a:ext uri="{FF2B5EF4-FFF2-40B4-BE49-F238E27FC236}">
                <a16:creationId xmlns:a16="http://schemas.microsoft.com/office/drawing/2014/main" id="{CEB14CAC-FAE8-400E-94CB-C0BE6E3885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9493A5-370D-48DB-9048-6D5D0B04F0F6}"/>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514682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A422-B1E5-4CF2-A259-EA9576AB70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84204B-3B31-4D1F-9BAC-551652E890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800DC-B3F7-438C-9A8D-C630838D9C00}"/>
              </a:ext>
            </a:extLst>
          </p:cNvPr>
          <p:cNvSpPr>
            <a:spLocks noGrp="1"/>
          </p:cNvSpPr>
          <p:nvPr>
            <p:ph type="dt" sz="half" idx="10"/>
          </p:nvPr>
        </p:nvSpPr>
        <p:spPr/>
        <p:txBody>
          <a:bodyPr/>
          <a:lstStyle/>
          <a:p>
            <a:fld id="{6BD45B0E-6E6E-47DF-8B91-D7E8A2E3AD78}" type="datetimeFigureOut">
              <a:rPr lang="en-US" smtClean="0"/>
              <a:t>5/11/2023</a:t>
            </a:fld>
            <a:endParaRPr lang="en-US" dirty="0"/>
          </a:p>
        </p:txBody>
      </p:sp>
      <p:sp>
        <p:nvSpPr>
          <p:cNvPr id="5" name="Footer Placeholder 4">
            <a:extLst>
              <a:ext uri="{FF2B5EF4-FFF2-40B4-BE49-F238E27FC236}">
                <a16:creationId xmlns:a16="http://schemas.microsoft.com/office/drawing/2014/main" id="{F3DF2054-2682-4006-ABD6-4B8AAD4200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74C663-1C49-4D84-9099-F2BE9CF25FC3}"/>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0784709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18B112-7F6E-4C59-88FB-2CA7449A2C52}"/>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DF5401-E8D3-4D87-B6D5-B9CA564A8BFF}"/>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985C3-6754-405D-A10D-15D037C20AB8}"/>
              </a:ext>
            </a:extLst>
          </p:cNvPr>
          <p:cNvSpPr>
            <a:spLocks noGrp="1"/>
          </p:cNvSpPr>
          <p:nvPr>
            <p:ph type="dt" sz="half" idx="10"/>
          </p:nvPr>
        </p:nvSpPr>
        <p:spPr/>
        <p:txBody>
          <a:bodyPr/>
          <a:lstStyle/>
          <a:p>
            <a:fld id="{6BD45B0E-6E6E-47DF-8B91-D7E8A2E3AD78}" type="datetimeFigureOut">
              <a:rPr lang="en-US" smtClean="0"/>
              <a:t>5/11/2023</a:t>
            </a:fld>
            <a:endParaRPr lang="en-US" dirty="0"/>
          </a:p>
        </p:txBody>
      </p:sp>
      <p:sp>
        <p:nvSpPr>
          <p:cNvPr id="5" name="Footer Placeholder 4">
            <a:extLst>
              <a:ext uri="{FF2B5EF4-FFF2-40B4-BE49-F238E27FC236}">
                <a16:creationId xmlns:a16="http://schemas.microsoft.com/office/drawing/2014/main" id="{8C20D30D-94DE-4EF8-B7E2-AC08B98030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9E45F1-C0BD-49C4-862D-BCBA1A1DFCA2}"/>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17314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D0F58F-385B-4E3B-AE98-0AABC052F2D7}" type="datetimeFigureOut">
              <a:rPr lang="en-US" smtClean="0"/>
              <a:t>5/11/2023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5665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0F58F-385B-4E3B-AE98-0AABC052F2D7}" type="datetimeFigureOut">
              <a:rPr lang="en-US" smtClean="0"/>
              <a:t>5/11/2023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375804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DD0F58F-385B-4E3B-AE98-0AABC052F2D7}" type="datetimeFigureOut">
              <a:rPr lang="en-US" smtClean="0"/>
              <a:t>5/11/2023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56850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DD0F58F-385B-4E3B-AE98-0AABC052F2D7}" type="datetimeFigureOut">
              <a:rPr lang="en-US" smtClean="0"/>
              <a:t>5/11/2023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408519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jpg"/><Relationship Id="rId2" Type="http://schemas.openxmlformats.org/officeDocument/2006/relationships/slideLayout" Target="../slideLayouts/slideLayout28.xml"/><Relationship Id="rId16" Type="http://schemas.openxmlformats.org/officeDocument/2006/relationships/theme" Target="../theme/theme10.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11.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DD0F58F-385B-4E3B-AE98-0AABC052F2D7}" type="datetimeFigureOut">
              <a:rPr lang="en-US" smtClean="0"/>
              <a:t>5/11/2023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4905BC-13E0-4616-9D49-8892E4B0D9AD}" type="slidenum">
              <a:rPr lang="en-US" smtClean="0"/>
              <a:t>‹#›</a:t>
            </a:fld>
            <a:endParaRPr lang="en-US" dirty="0"/>
          </a:p>
        </p:txBody>
      </p:sp>
    </p:spTree>
    <p:extLst>
      <p:ext uri="{BB962C8B-B14F-4D97-AF65-F5344CB8AC3E}">
        <p14:creationId xmlns:p14="http://schemas.microsoft.com/office/powerpoint/2010/main" val="2573415540"/>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37" r:id="rId12"/>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0">
                <a:solidFill>
                  <a:schemeClr val="tx1"/>
                </a:solidFill>
                <a:latin typeface="Gotham Bold" pitchFamily="50" charset="0"/>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
        <p:nvSpPr>
          <p:cNvPr id="8" name="Rectangle 7">
            <a:extLst>
              <a:ext uri="{FF2B5EF4-FFF2-40B4-BE49-F238E27FC236}">
                <a16:creationId xmlns:a16="http://schemas.microsoft.com/office/drawing/2014/main" id="{DABA7BD1-C1CF-4AD3-8673-292155A31C8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3671299944"/>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000" b="0" kern="1200">
          <a:solidFill>
            <a:srgbClr val="01203D"/>
          </a:solidFill>
          <a:latin typeface="Grandview" panose="020B0502040204020203" pitchFamily="34" charset="0"/>
          <a:ea typeface="+mj-ea"/>
          <a:cs typeface="+mj-cs"/>
        </a:defRPr>
      </a:lvl1pPr>
    </p:titleStyle>
    <p:bodyStyle>
      <a:lvl1pPr marL="341313" indent="-341313" algn="l" defTabSz="914400" rtl="0" eaLnBrk="1" latinLnBrk="0" hangingPunct="1">
        <a:lnSpc>
          <a:spcPct val="90000"/>
        </a:lnSpc>
        <a:spcBef>
          <a:spcPts val="1000"/>
        </a:spcBef>
        <a:buClr>
          <a:srgbClr val="92D050"/>
        </a:buClr>
        <a:buSzPct val="100000"/>
        <a:buFontTx/>
        <a:buBlip>
          <a:blip r:embed="rId17"/>
        </a:buBlip>
        <a:defRPr sz="280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62BCF0"/>
        </a:buClr>
        <a:buSzPct val="125000"/>
        <a:buFont typeface="Arial" panose="020B0604020202020204" pitchFamily="34" charset="0"/>
        <a:buChar char="•"/>
        <a:defRPr sz="2600" kern="1200">
          <a:solidFill>
            <a:srgbClr val="00000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1203D"/>
        </a:buClr>
        <a:buSzPct val="85000"/>
        <a:buFont typeface="Courier New" panose="02070309020205020404" pitchFamily="49" charset="0"/>
        <a:buChar char="o"/>
        <a:defRPr sz="2400" kern="1200">
          <a:solidFill>
            <a:srgbClr val="00000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2BCF0"/>
        </a:buClr>
        <a:buSzPct val="125000"/>
        <a:buFont typeface="Wingdings" panose="05000000000000000000" pitchFamily="2" charset="2"/>
        <a:buChar char="§"/>
        <a:defRPr sz="2200" kern="1200">
          <a:solidFill>
            <a:srgbClr val="00000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01203D"/>
        </a:buClr>
        <a:buSzPct val="65000"/>
        <a:buFont typeface="Wingdings" panose="05000000000000000000" pitchFamily="2" charset="2"/>
        <a:buChar char="q"/>
        <a:defRPr sz="20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4DF1C-4E44-4474-A278-C568F02BF328}"/>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9B1CD9-C28E-4FB6-8944-81B7A7D44EBE}"/>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C45D5-A572-4EAD-96B5-32F0406A1FF8}"/>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45B0E-6E6E-47DF-8B91-D7E8A2E3AD78}" type="datetimeFigureOut">
              <a:rPr lang="en-US" smtClean="0"/>
              <a:t>5/11/2023</a:t>
            </a:fld>
            <a:endParaRPr lang="en-US" dirty="0"/>
          </a:p>
        </p:txBody>
      </p:sp>
      <p:sp>
        <p:nvSpPr>
          <p:cNvPr id="5" name="Footer Placeholder 4">
            <a:extLst>
              <a:ext uri="{FF2B5EF4-FFF2-40B4-BE49-F238E27FC236}">
                <a16:creationId xmlns:a16="http://schemas.microsoft.com/office/drawing/2014/main" id="{A46EF7F8-162F-43CD-94C5-95F37532A7EB}"/>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C68D6E6-71B0-4003-949A-A53B70535DF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2835C-421D-435E-A372-FB9F7EA38EE1}" type="slidenum">
              <a:rPr lang="en-US" smtClean="0"/>
              <a:t>‹#›</a:t>
            </a:fld>
            <a:endParaRPr lang="en-US" dirty="0"/>
          </a:p>
        </p:txBody>
      </p:sp>
    </p:spTree>
    <p:extLst>
      <p:ext uri="{BB962C8B-B14F-4D97-AF65-F5344CB8AC3E}">
        <p14:creationId xmlns:p14="http://schemas.microsoft.com/office/powerpoint/2010/main" val="361013285"/>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F46F5-6D10-49B1-8D07-ED16C2147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D38617-5670-4739-873C-E72A26F15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3D6F-7094-48B7-82DB-7A82C98A2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0F844-BA5A-4B4F-B00B-674A956FE743}" type="datetimeFigureOut">
              <a:rPr lang="en-US" smtClean="0"/>
              <a:t>5/11/2023</a:t>
            </a:fld>
            <a:endParaRPr lang="en-US"/>
          </a:p>
        </p:txBody>
      </p:sp>
      <p:sp>
        <p:nvSpPr>
          <p:cNvPr id="5" name="Footer Placeholder 4">
            <a:extLst>
              <a:ext uri="{FF2B5EF4-FFF2-40B4-BE49-F238E27FC236}">
                <a16:creationId xmlns:a16="http://schemas.microsoft.com/office/drawing/2014/main" id="{8064000E-F72B-44C3-8137-B99C1B0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97FA88-9059-4613-9C83-489C051F9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34273-E8B1-481C-AFDA-B96181A1415E}" type="slidenum">
              <a:rPr lang="en-US" smtClean="0"/>
              <a:t>‹#›</a:t>
            </a:fld>
            <a:endParaRPr lang="en-US"/>
          </a:p>
        </p:txBody>
      </p:sp>
    </p:spTree>
    <p:extLst>
      <p:ext uri="{BB962C8B-B14F-4D97-AF65-F5344CB8AC3E}">
        <p14:creationId xmlns:p14="http://schemas.microsoft.com/office/powerpoint/2010/main" val="1024866723"/>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s://ky.readyop.com/fs/4osq/893976b5"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urldefense.com/v3/__https:/my.teex.org/TeexPortal/?MO=mClassRegistration&amp;D=EU&amp;C=MGT343&amp;S=670__;!!Db6frn15oIvDD3UI!g7IQz3awnxFxvWxfW1s6eZ7IQCaBkulxXsiX6rw9rL3aCkhZo9JOzDIvUL9jv2UgmZWRBEA3cpCw4voCOVCkEtihZ2C7V77N$" TargetMode="External"/><Relationship Id="rId7" Type="http://schemas.openxmlformats.org/officeDocument/2006/relationships/image" Target="../media/image16.png"/><Relationship Id="rId2" Type="http://schemas.openxmlformats.org/officeDocument/2006/relationships/hyperlink" Target="https://urldefense.com/v3/__https:/my.teex.org/TeexPortal/?MO=mClassRegistration&amp;D=EU&amp;C=MGT345&amp;S=294__;!!Db6frn15oIvDD3UI!g7IQz3awnxFxvWxfW1s6eZ7IQCaBkulxXsiX6rw9rL3aCkhZo9JOzDIvUL9jv2UgmZWRBEA3cpCw4voCOVCkEtihZ4raWYW4$" TargetMode="External"/><Relationship Id="rId1" Type="http://schemas.openxmlformats.org/officeDocument/2006/relationships/slideLayout" Target="../slideLayouts/slideLayout2.xml"/><Relationship Id="rId6" Type="http://schemas.openxmlformats.org/officeDocument/2006/relationships/hyperlink" Target="https://ruraltraining.org/course/MGT-403/?scheduled=true&amp;id=8794" TargetMode="External"/><Relationship Id="rId5" Type="http://schemas.openxmlformats.org/officeDocument/2006/relationships/hyperlink" Target="https://forms.logiforms.com/formdata/user_forms/25701_7726379/94169/page1.html?cachebust=729" TargetMode="External"/><Relationship Id="rId4" Type="http://schemas.openxmlformats.org/officeDocument/2006/relationships/hyperlink" Target="https://urldefense.com/v3/__https:/my.teex.org/TeexPortal/?MO=mClassRegistration&amp;D=EU&amp;C=MGT341&amp;S=509__;!!Db6frn15oIvDD3UI!g7IQz3awnxFxvWxfW1s6eZ7IQCaBkulxXsiX6rw9rL3aCkhZo9JOzDIvUL9jv2UgmZWRBEA3cpCw4voCOVCkEtihZ5b5iR6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CynthiaG.Timperio@ky.gov" TargetMode="External"/><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hyperlink" Target="mailto:Anita.Adams@ky.gov" TargetMode="External"/><Relationship Id="rId4" Type="http://schemas.openxmlformats.org/officeDocument/2006/relationships/hyperlink" Target="mailto:Kenneth.Kik@ky.go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33CE4A-3738-4902-A039-06568C4D1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004" y="2963897"/>
            <a:ext cx="1797622" cy="1797622"/>
          </a:xfrm>
          <a:prstGeom prst="rect">
            <a:avLst/>
          </a:prstGeom>
        </p:spPr>
      </p:pic>
      <p:sp>
        <p:nvSpPr>
          <p:cNvPr id="8" name="TextBox 7">
            <a:extLst>
              <a:ext uri="{FF2B5EF4-FFF2-40B4-BE49-F238E27FC236}">
                <a16:creationId xmlns:a16="http://schemas.microsoft.com/office/drawing/2014/main" id="{FC40D6C9-BCA9-451F-A317-8E3F6690B486}"/>
              </a:ext>
            </a:extLst>
          </p:cNvPr>
          <p:cNvSpPr txBox="1"/>
          <p:nvPr/>
        </p:nvSpPr>
        <p:spPr>
          <a:xfrm>
            <a:off x="1603807" y="725145"/>
            <a:ext cx="8995508" cy="2123658"/>
          </a:xfrm>
          <a:prstGeom prst="rect">
            <a:avLst/>
          </a:prstGeom>
          <a:noFill/>
        </p:spPr>
        <p:txBody>
          <a:bodyPr wrap="square" rtlCol="0">
            <a:spAutoFit/>
          </a:bodyPr>
          <a:lstStyle/>
          <a:p>
            <a:pPr algn="ctr"/>
            <a:r>
              <a:rPr lang="en-US" sz="4400" dirty="0"/>
              <a:t>WELCOME!  </a:t>
            </a:r>
          </a:p>
          <a:p>
            <a:pPr algn="ctr"/>
            <a:r>
              <a:rPr lang="en-US" sz="4400" dirty="0"/>
              <a:t>For attendance credit, sign in with QR Code or link beside the QR Code</a:t>
            </a:r>
          </a:p>
        </p:txBody>
      </p:sp>
      <p:pic>
        <p:nvPicPr>
          <p:cNvPr id="9" name="Picture 8">
            <a:extLst>
              <a:ext uri="{FF2B5EF4-FFF2-40B4-BE49-F238E27FC236}">
                <a16:creationId xmlns:a16="http://schemas.microsoft.com/office/drawing/2014/main" id="{B89C9527-504A-4B20-A453-0F01A9694545}"/>
              </a:ext>
            </a:extLst>
          </p:cNvPr>
          <p:cNvPicPr>
            <a:picLocks noChangeAspect="1"/>
          </p:cNvPicPr>
          <p:nvPr/>
        </p:nvPicPr>
        <p:blipFill>
          <a:blip r:embed="rId3"/>
          <a:stretch>
            <a:fillRect/>
          </a:stretch>
        </p:blipFill>
        <p:spPr>
          <a:xfrm>
            <a:off x="1034796" y="4991708"/>
            <a:ext cx="10122408" cy="950338"/>
          </a:xfrm>
          <a:prstGeom prst="rect">
            <a:avLst/>
          </a:prstGeom>
        </p:spPr>
      </p:pic>
      <p:pic>
        <p:nvPicPr>
          <p:cNvPr id="10" name="Picture 9">
            <a:extLst>
              <a:ext uri="{FF2B5EF4-FFF2-40B4-BE49-F238E27FC236}">
                <a16:creationId xmlns:a16="http://schemas.microsoft.com/office/drawing/2014/main" id="{820C7BF6-64EA-4201-8A25-A11DAADBD923}"/>
              </a:ext>
            </a:extLst>
          </p:cNvPr>
          <p:cNvPicPr>
            <a:picLocks noChangeAspect="1"/>
          </p:cNvPicPr>
          <p:nvPr/>
        </p:nvPicPr>
        <p:blipFill>
          <a:blip r:embed="rId4"/>
          <a:stretch>
            <a:fillRect/>
          </a:stretch>
        </p:blipFill>
        <p:spPr>
          <a:xfrm>
            <a:off x="10753224" y="5756591"/>
            <a:ext cx="1390008" cy="1036410"/>
          </a:xfrm>
          <a:prstGeom prst="rect">
            <a:avLst/>
          </a:prstGeom>
        </p:spPr>
      </p:pic>
      <p:sp>
        <p:nvSpPr>
          <p:cNvPr id="3" name="TextBox 2">
            <a:extLst>
              <a:ext uri="{FF2B5EF4-FFF2-40B4-BE49-F238E27FC236}">
                <a16:creationId xmlns:a16="http://schemas.microsoft.com/office/drawing/2014/main" id="{6A71A16B-344B-D752-7D03-5C22F60C0E1F}"/>
              </a:ext>
            </a:extLst>
          </p:cNvPr>
          <p:cNvSpPr txBox="1"/>
          <p:nvPr/>
        </p:nvSpPr>
        <p:spPr>
          <a:xfrm>
            <a:off x="5094839" y="3547533"/>
            <a:ext cx="5504476" cy="461665"/>
          </a:xfrm>
          <a:prstGeom prst="rect">
            <a:avLst/>
          </a:prstGeom>
          <a:noFill/>
        </p:spPr>
        <p:txBody>
          <a:bodyPr wrap="square">
            <a:spAutoFit/>
          </a:bodyPr>
          <a:lstStyle/>
          <a:p>
            <a:r>
              <a:rPr lang="en-US" sz="2400" dirty="0"/>
              <a:t>https://ky.readyop.com/fs/4osq/893976b5</a:t>
            </a:r>
          </a:p>
        </p:txBody>
      </p:sp>
    </p:spTree>
    <p:extLst>
      <p:ext uri="{BB962C8B-B14F-4D97-AF65-F5344CB8AC3E}">
        <p14:creationId xmlns:p14="http://schemas.microsoft.com/office/powerpoint/2010/main" val="357513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15525E-9D3C-48B1-9094-19A5FB1E9A3F}"/>
              </a:ext>
            </a:extLst>
          </p:cNvPr>
          <p:cNvSpPr>
            <a:spLocks noGrp="1"/>
          </p:cNvSpPr>
          <p:nvPr>
            <p:ph idx="1"/>
          </p:nvPr>
        </p:nvSpPr>
        <p:spPr>
          <a:xfrm>
            <a:off x="3828038" y="2095764"/>
            <a:ext cx="4771883" cy="4044789"/>
          </a:xfrm>
        </p:spPr>
        <p:txBody>
          <a:bodyPr>
            <a:normAutofit/>
          </a:bodyPr>
          <a:lstStyle/>
          <a:p>
            <a:r>
              <a:rPr lang="en-US" sz="3200" dirty="0"/>
              <a:t>Long Term Care </a:t>
            </a:r>
          </a:p>
          <a:p>
            <a:r>
              <a:rPr lang="en-US" sz="3200" dirty="0"/>
              <a:t>Communications </a:t>
            </a:r>
          </a:p>
          <a:p>
            <a:r>
              <a:rPr lang="en-US" sz="3200" dirty="0"/>
              <a:t>Training &amp; Exercise </a:t>
            </a:r>
            <a:endParaRPr lang="en-US" sz="3000" dirty="0"/>
          </a:p>
        </p:txBody>
      </p:sp>
      <p:sp>
        <p:nvSpPr>
          <p:cNvPr id="5" name="TextBox 4">
            <a:extLst>
              <a:ext uri="{FF2B5EF4-FFF2-40B4-BE49-F238E27FC236}">
                <a16:creationId xmlns:a16="http://schemas.microsoft.com/office/drawing/2014/main" id="{2AB09645-30BE-48D8-9957-11C3127B6C28}"/>
              </a:ext>
            </a:extLst>
          </p:cNvPr>
          <p:cNvSpPr txBox="1"/>
          <p:nvPr/>
        </p:nvSpPr>
        <p:spPr>
          <a:xfrm>
            <a:off x="3047268" y="940320"/>
            <a:ext cx="6097464" cy="769441"/>
          </a:xfrm>
          <a:prstGeom prst="rect">
            <a:avLst/>
          </a:prstGeom>
          <a:noFill/>
        </p:spPr>
        <p:txBody>
          <a:bodyPr wrap="square">
            <a:spAutoFit/>
          </a:bodyPr>
          <a:lstStyle/>
          <a:p>
            <a:pPr algn="ctr"/>
            <a:r>
              <a:rPr lang="en-US" sz="4400" dirty="0"/>
              <a:t>COMMITTEE UPDATES</a:t>
            </a:r>
          </a:p>
        </p:txBody>
      </p:sp>
      <p:pic>
        <p:nvPicPr>
          <p:cNvPr id="2" name="Picture 1" descr="Shape&#10;&#10;Description automatically generated with medium confidence">
            <a:extLst>
              <a:ext uri="{FF2B5EF4-FFF2-40B4-BE49-F238E27FC236}">
                <a16:creationId xmlns:a16="http://schemas.microsoft.com/office/drawing/2014/main" id="{33A2EF6C-3428-0145-3AB2-8E709512D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329" y="5736931"/>
            <a:ext cx="1384557" cy="1034956"/>
          </a:xfrm>
          <a:prstGeom prst="rect">
            <a:avLst/>
          </a:prstGeom>
        </p:spPr>
      </p:pic>
      <p:sp>
        <p:nvSpPr>
          <p:cNvPr id="6" name="TextBox 5">
            <a:extLst>
              <a:ext uri="{FF2B5EF4-FFF2-40B4-BE49-F238E27FC236}">
                <a16:creationId xmlns:a16="http://schemas.microsoft.com/office/drawing/2014/main" id="{EA4A3B80-3DC2-4B5C-954C-60B162E72C64}"/>
              </a:ext>
            </a:extLst>
          </p:cNvPr>
          <p:cNvSpPr txBox="1"/>
          <p:nvPr/>
        </p:nvSpPr>
        <p:spPr>
          <a:xfrm>
            <a:off x="1034905" y="5955887"/>
            <a:ext cx="7054020"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a:p>
            <a:pPr>
              <a:defRPr/>
            </a:pPr>
            <a:r>
              <a:rPr lang="en-US" sz="1800" dirty="0">
                <a:hlinkClick r:id="rId3"/>
              </a:rPr>
              <a:t>https://ky.readyop.com/fs/4osq/893976b5</a:t>
            </a:r>
            <a:r>
              <a:rPr lang="en-US" sz="180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endParaRPr>
          </a:p>
        </p:txBody>
      </p:sp>
      <p:pic>
        <p:nvPicPr>
          <p:cNvPr id="7" name="Picture 6">
            <a:extLst>
              <a:ext uri="{FF2B5EF4-FFF2-40B4-BE49-F238E27FC236}">
                <a16:creationId xmlns:a16="http://schemas.microsoft.com/office/drawing/2014/main" id="{CF59E9FC-D0EF-4721-B7B2-35268D12E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23" y="5870328"/>
            <a:ext cx="909782" cy="909782"/>
          </a:xfrm>
          <a:prstGeom prst="rect">
            <a:avLst/>
          </a:prstGeom>
        </p:spPr>
      </p:pic>
    </p:spTree>
    <p:extLst>
      <p:ext uri="{BB962C8B-B14F-4D97-AF65-F5344CB8AC3E}">
        <p14:creationId xmlns:p14="http://schemas.microsoft.com/office/powerpoint/2010/main" val="316873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6B67-1EB1-9958-3C69-E7365CED58B8}"/>
              </a:ext>
            </a:extLst>
          </p:cNvPr>
          <p:cNvSpPr>
            <a:spLocks noGrp="1"/>
          </p:cNvSpPr>
          <p:nvPr>
            <p:ph type="title"/>
          </p:nvPr>
        </p:nvSpPr>
        <p:spPr>
          <a:xfrm>
            <a:off x="5445496" y="978776"/>
            <a:ext cx="5925310" cy="1174991"/>
          </a:xfrm>
        </p:spPr>
        <p:txBody>
          <a:bodyPr>
            <a:normAutofit/>
          </a:bodyPr>
          <a:lstStyle/>
          <a:p>
            <a:r>
              <a:rPr lang="en-US" sz="2400"/>
              <a:t>Pediatric Surge Exercise</a:t>
            </a:r>
            <a:br>
              <a:rPr lang="en-US" sz="2400"/>
            </a:br>
            <a:r>
              <a:rPr lang="en-US" sz="2400"/>
              <a:t>April 27, 2023</a:t>
            </a:r>
          </a:p>
        </p:txBody>
      </p:sp>
      <p:pic>
        <p:nvPicPr>
          <p:cNvPr id="4" name="Picture 3">
            <a:extLst>
              <a:ext uri="{FF2B5EF4-FFF2-40B4-BE49-F238E27FC236}">
                <a16:creationId xmlns:a16="http://schemas.microsoft.com/office/drawing/2014/main" id="{3E85F77F-CAA3-60E3-5AAF-435F5A7455FD}"/>
              </a:ext>
            </a:extLst>
          </p:cNvPr>
          <p:cNvPicPr>
            <a:picLocks noChangeAspect="1"/>
          </p:cNvPicPr>
          <p:nvPr/>
        </p:nvPicPr>
        <p:blipFill rotWithShape="1">
          <a:blip r:embed="rId2"/>
          <a:srcRect l="34706" r="27603"/>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D1EE5A09-81C3-2787-370D-B9D72FF61DB6}"/>
              </a:ext>
            </a:extLst>
          </p:cNvPr>
          <p:cNvSpPr>
            <a:spLocks noGrp="1"/>
          </p:cNvSpPr>
          <p:nvPr>
            <p:ph idx="1"/>
          </p:nvPr>
        </p:nvSpPr>
        <p:spPr>
          <a:xfrm>
            <a:off x="5445496" y="2640692"/>
            <a:ext cx="5925310" cy="3255252"/>
          </a:xfrm>
        </p:spPr>
        <p:txBody>
          <a:bodyPr>
            <a:normAutofit fontScale="92500" lnSpcReduction="20000"/>
          </a:bodyPr>
          <a:lstStyle/>
          <a:p>
            <a:pPr marL="0" indent="0">
              <a:lnSpc>
                <a:spcPct val="90000"/>
              </a:lnSpc>
              <a:spcBef>
                <a:spcPts val="0"/>
              </a:spcBef>
              <a:spcAft>
                <a:spcPts val="600"/>
              </a:spcAft>
              <a:buNone/>
            </a:pPr>
            <a:r>
              <a:rPr lang="en-US" sz="1500" dirty="0"/>
              <a:t>Strengths:</a:t>
            </a:r>
          </a:p>
          <a:p>
            <a:pPr>
              <a:lnSpc>
                <a:spcPct val="90000"/>
              </a:lnSpc>
              <a:spcBef>
                <a:spcPts val="0"/>
              </a:spcBef>
              <a:spcAft>
                <a:spcPts val="600"/>
              </a:spcAft>
            </a:pPr>
            <a:r>
              <a:rPr lang="en-US" sz="1500" dirty="0"/>
              <a:t>Good collaboration in the region</a:t>
            </a:r>
          </a:p>
          <a:p>
            <a:pPr>
              <a:lnSpc>
                <a:spcPct val="90000"/>
              </a:lnSpc>
              <a:spcBef>
                <a:spcPts val="0"/>
              </a:spcBef>
              <a:spcAft>
                <a:spcPts val="600"/>
              </a:spcAft>
            </a:pPr>
            <a:r>
              <a:rPr lang="en-US" sz="1500" dirty="0"/>
              <a:t>Good communication withing the group</a:t>
            </a:r>
          </a:p>
          <a:p>
            <a:pPr marL="457200" marR="0" lvl="1" indent="-228600" algn="l" defTabSz="914400" rtl="0" eaLnBrk="1" fontAlgn="auto" latinLnBrk="0" hangingPunct="1">
              <a:lnSpc>
                <a:spcPct val="90000"/>
              </a:lnSpc>
              <a:spcBef>
                <a:spcPts val="0"/>
              </a:spcBef>
              <a:spcAft>
                <a:spcPts val="600"/>
              </a:spcAft>
              <a:buClr>
                <a:srgbClr val="002166"/>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What facilities in region do and the pediatric resources available</a:t>
            </a:r>
            <a:endParaRPr lang="en-US" sz="1500" dirty="0"/>
          </a:p>
          <a:p>
            <a:pPr>
              <a:lnSpc>
                <a:spcPct val="90000"/>
              </a:lnSpc>
              <a:spcBef>
                <a:spcPts val="0"/>
              </a:spcBef>
              <a:spcAft>
                <a:spcPts val="600"/>
              </a:spcAft>
            </a:pPr>
            <a:r>
              <a:rPr lang="en-US" sz="1500" dirty="0"/>
              <a:t>Knowledge and experience</a:t>
            </a:r>
          </a:p>
          <a:p>
            <a:pPr>
              <a:lnSpc>
                <a:spcPct val="90000"/>
              </a:lnSpc>
              <a:spcBef>
                <a:spcPts val="0"/>
              </a:spcBef>
              <a:spcAft>
                <a:spcPts val="600"/>
              </a:spcAft>
            </a:pPr>
            <a:r>
              <a:rPr lang="en-US" sz="1500" dirty="0"/>
              <a:t>Group cooperation is highly effective</a:t>
            </a:r>
          </a:p>
          <a:p>
            <a:pPr marL="0" indent="0">
              <a:lnSpc>
                <a:spcPct val="90000"/>
              </a:lnSpc>
              <a:spcBef>
                <a:spcPts val="0"/>
              </a:spcBef>
              <a:spcAft>
                <a:spcPts val="600"/>
              </a:spcAft>
              <a:buNone/>
            </a:pPr>
            <a:r>
              <a:rPr lang="en-US" sz="1500" dirty="0"/>
              <a:t>Areas for Improvement:</a:t>
            </a:r>
          </a:p>
          <a:p>
            <a:pPr>
              <a:lnSpc>
                <a:spcPct val="90000"/>
              </a:lnSpc>
              <a:spcBef>
                <a:spcPts val="0"/>
              </a:spcBef>
              <a:spcAft>
                <a:spcPts val="600"/>
              </a:spcAft>
            </a:pPr>
            <a:r>
              <a:rPr lang="en-US" sz="1500" dirty="0"/>
              <a:t>Better involvement/information from school systems/law enforcement about their plans and operations </a:t>
            </a:r>
          </a:p>
          <a:p>
            <a:pPr>
              <a:lnSpc>
                <a:spcPct val="90000"/>
              </a:lnSpc>
              <a:spcBef>
                <a:spcPts val="0"/>
              </a:spcBef>
              <a:spcAft>
                <a:spcPts val="600"/>
              </a:spcAft>
            </a:pPr>
            <a:r>
              <a:rPr lang="en-US" sz="1500" dirty="0"/>
              <a:t>Patient tracking/Family reunification - Need more information and more practice toward goal of universally accepting </a:t>
            </a:r>
            <a:r>
              <a:rPr lang="en-US" sz="1500" dirty="0" err="1"/>
              <a:t>ReadyOp</a:t>
            </a:r>
            <a:r>
              <a:rPr lang="en-US" sz="1500" dirty="0"/>
              <a:t> for patient tracking/family reunification</a:t>
            </a:r>
          </a:p>
          <a:p>
            <a:pPr>
              <a:lnSpc>
                <a:spcPct val="90000"/>
              </a:lnSpc>
              <a:spcBef>
                <a:spcPts val="0"/>
              </a:spcBef>
              <a:spcAft>
                <a:spcPts val="600"/>
              </a:spcAft>
            </a:pPr>
            <a:r>
              <a:rPr lang="en-US" sz="1500" dirty="0"/>
              <a:t>Need to clarify role of Red Cross</a:t>
            </a:r>
          </a:p>
          <a:p>
            <a:pPr>
              <a:lnSpc>
                <a:spcPct val="90000"/>
              </a:lnSpc>
              <a:spcBef>
                <a:spcPts val="0"/>
              </a:spcBef>
              <a:spcAft>
                <a:spcPts val="600"/>
              </a:spcAft>
            </a:pPr>
            <a:r>
              <a:rPr lang="en-US" sz="1500" dirty="0"/>
              <a:t>Public Information </a:t>
            </a:r>
          </a:p>
          <a:p>
            <a:pPr>
              <a:lnSpc>
                <a:spcPct val="90000"/>
              </a:lnSpc>
              <a:spcBef>
                <a:spcPts val="0"/>
              </a:spcBef>
              <a:spcAft>
                <a:spcPts val="600"/>
              </a:spcAft>
            </a:pPr>
            <a:endParaRPr lang="en-US" sz="1500" dirty="0"/>
          </a:p>
        </p:txBody>
      </p:sp>
    </p:spTree>
    <p:extLst>
      <p:ext uri="{BB962C8B-B14F-4D97-AF65-F5344CB8AC3E}">
        <p14:creationId xmlns:p14="http://schemas.microsoft.com/office/powerpoint/2010/main" val="283794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5057-FB91-3C62-4E35-8D3578D33BBF}"/>
              </a:ext>
            </a:extLst>
          </p:cNvPr>
          <p:cNvSpPr>
            <a:spLocks noGrp="1"/>
          </p:cNvSpPr>
          <p:nvPr>
            <p:ph type="title"/>
          </p:nvPr>
        </p:nvSpPr>
        <p:spPr>
          <a:xfrm>
            <a:off x="8312677" y="964692"/>
            <a:ext cx="3066937" cy="1188720"/>
          </a:xfrm>
        </p:spPr>
        <p:txBody>
          <a:bodyPr>
            <a:normAutofit/>
          </a:bodyPr>
          <a:lstStyle/>
          <a:p>
            <a:r>
              <a:rPr lang="en-US"/>
              <a:t>Executive Breakfast</a:t>
            </a:r>
            <a:endParaRPr lang="en-US" dirty="0"/>
          </a:p>
        </p:txBody>
      </p:sp>
      <p:sp>
        <p:nvSpPr>
          <p:cNvPr id="14" name="Rectangle 9">
            <a:extLst>
              <a:ext uri="{FF2B5EF4-FFF2-40B4-BE49-F238E27FC236}">
                <a16:creationId xmlns:a16="http://schemas.microsoft.com/office/drawing/2014/main" id="{0358FD32-AA91-47A4-9758-8C172B306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795"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86B5B18B-0170-4F1B-BF40-89BD5772C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8415"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s parked on the side of the road&#10;&#10;Description automatically generated with medium confidence">
            <a:extLst>
              <a:ext uri="{FF2B5EF4-FFF2-40B4-BE49-F238E27FC236}">
                <a16:creationId xmlns:a16="http://schemas.microsoft.com/office/drawing/2014/main" id="{0D8FF069-8542-D392-8F7F-9275A4E007E7}"/>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1143979" y="1681609"/>
            <a:ext cx="6227064" cy="3502723"/>
          </a:xfrm>
          <a:prstGeom prst="rect">
            <a:avLst/>
          </a:prstGeom>
        </p:spPr>
      </p:pic>
      <p:sp>
        <p:nvSpPr>
          <p:cNvPr id="3" name="Content Placeholder 2">
            <a:extLst>
              <a:ext uri="{FF2B5EF4-FFF2-40B4-BE49-F238E27FC236}">
                <a16:creationId xmlns:a16="http://schemas.microsoft.com/office/drawing/2014/main" id="{D7180825-36EC-305E-6FE1-7324285165A7}"/>
              </a:ext>
            </a:extLst>
          </p:cNvPr>
          <p:cNvSpPr>
            <a:spLocks noGrp="1"/>
          </p:cNvSpPr>
          <p:nvPr>
            <p:ph idx="1"/>
          </p:nvPr>
        </p:nvSpPr>
        <p:spPr>
          <a:xfrm>
            <a:off x="8312677" y="2779446"/>
            <a:ext cx="3063765" cy="2546288"/>
          </a:xfrm>
        </p:spPr>
        <p:txBody>
          <a:bodyPr>
            <a:normAutofit fontScale="77500" lnSpcReduction="20000"/>
          </a:bodyPr>
          <a:lstStyle/>
          <a:p>
            <a:r>
              <a:rPr lang="en-US" dirty="0"/>
              <a:t>25 Attendees</a:t>
            </a:r>
          </a:p>
          <a:p>
            <a:pPr lvl="1"/>
            <a:r>
              <a:rPr lang="en-US" dirty="0"/>
              <a:t>5 Elected Officials from 4 different counties</a:t>
            </a:r>
          </a:p>
          <a:p>
            <a:pPr lvl="1"/>
            <a:r>
              <a:rPr lang="en-US" dirty="0"/>
              <a:t>9 of 10 hospitals represented</a:t>
            </a:r>
          </a:p>
          <a:p>
            <a:pPr lvl="1"/>
            <a:r>
              <a:rPr lang="en-US" dirty="0"/>
              <a:t>Emergency Management</a:t>
            </a:r>
          </a:p>
          <a:p>
            <a:pPr lvl="1"/>
            <a:r>
              <a:rPr lang="en-US" dirty="0"/>
              <a:t>Emergency Medical Services</a:t>
            </a:r>
          </a:p>
          <a:p>
            <a:pPr lvl="1"/>
            <a:r>
              <a:rPr lang="en-US" dirty="0"/>
              <a:t>American Red Cross</a:t>
            </a:r>
          </a:p>
          <a:p>
            <a:pPr lvl="1"/>
            <a:r>
              <a:rPr lang="en-US" dirty="0"/>
              <a:t>Long Term Care</a:t>
            </a:r>
          </a:p>
          <a:p>
            <a:pPr lvl="1"/>
            <a:r>
              <a:rPr lang="en-US" dirty="0"/>
              <a:t>Attendees had opportunity to go through the </a:t>
            </a:r>
            <a:r>
              <a:rPr lang="en-US" dirty="0" err="1"/>
              <a:t>ambubus</a:t>
            </a:r>
            <a:endParaRPr lang="en-US" dirty="0"/>
          </a:p>
          <a:p>
            <a:pPr marL="228600" lvl="1" indent="0">
              <a:buNone/>
            </a:pPr>
            <a:endParaRPr lang="en-US" dirty="0"/>
          </a:p>
          <a:p>
            <a:endParaRPr lang="en-US" dirty="0"/>
          </a:p>
        </p:txBody>
      </p:sp>
    </p:spTree>
    <p:extLst>
      <p:ext uri="{BB962C8B-B14F-4D97-AF65-F5344CB8AC3E}">
        <p14:creationId xmlns:p14="http://schemas.microsoft.com/office/powerpoint/2010/main" val="2278892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73496A-13D2-45DF-A905-485C9448783B}"/>
              </a:ext>
            </a:extLst>
          </p:cNvPr>
          <p:cNvSpPr>
            <a:spLocks noGrp="1"/>
          </p:cNvSpPr>
          <p:nvPr>
            <p:ph idx="1"/>
          </p:nvPr>
        </p:nvSpPr>
        <p:spPr>
          <a:xfrm>
            <a:off x="925448" y="1803994"/>
            <a:ext cx="9933668" cy="3356851"/>
          </a:xfrm>
        </p:spPr>
        <p:txBody>
          <a:bodyPr>
            <a:normAutofit fontScale="92500" lnSpcReduction="20000"/>
          </a:bodyPr>
          <a:lstStyle/>
          <a:p>
            <a:pPr>
              <a:buClr>
                <a:srgbClr val="002166"/>
              </a:buClr>
            </a:pPr>
            <a:r>
              <a:rPr lang="en-US" sz="2000" dirty="0">
                <a:solidFill>
                  <a:srgbClr val="000000">
                    <a:lumMod val="85000"/>
                    <a:lumOff val="15000"/>
                  </a:srgbClr>
                </a:solidFill>
                <a:latin typeface="Gill Sans MT" panose="020B0502020104020203" pitchFamily="34" charset="0"/>
              </a:rPr>
              <a:t>MGT-345 (16hr) Disaster Management for Electric Power systems – June 21-22, 2023 </a:t>
            </a:r>
            <a:r>
              <a:rPr lang="en-US" sz="1800" u="sng" dirty="0">
                <a:solidFill>
                  <a:schemeClr val="accent2">
                    <a:lumMod val="60000"/>
                    <a:lumOff val="40000"/>
                  </a:schemeClr>
                </a:solidFill>
                <a:effectLst/>
                <a:latin typeface="Verdana" panose="020B060403050404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Register here</a:t>
            </a:r>
            <a:endParaRPr lang="en-US" sz="2000" dirty="0">
              <a:solidFill>
                <a:schemeClr val="accent2">
                  <a:lumMod val="60000"/>
                  <a:lumOff val="40000"/>
                </a:schemeClr>
              </a:solidFill>
              <a:latin typeface="Gill Sans MT" panose="020B0502020104020203" pitchFamily="34" charset="0"/>
            </a:endParaRPr>
          </a:p>
          <a:p>
            <a:pPr>
              <a:buClr>
                <a:srgbClr val="002166"/>
              </a:buClr>
            </a:pPr>
            <a:r>
              <a:rPr lang="en-US" sz="2000" dirty="0">
                <a:solidFill>
                  <a:schemeClr val="accent6">
                    <a:lumMod val="50000"/>
                  </a:schemeClr>
                </a:solidFill>
                <a:latin typeface="Gill Sans MT" panose="020B0502020104020203" pitchFamily="34" charset="0"/>
              </a:rPr>
              <a:t>MGT-343 (16hr</a:t>
            </a:r>
            <a:r>
              <a:rPr lang="en-US" sz="2000" dirty="0">
                <a:solidFill>
                  <a:schemeClr val="tx1"/>
                </a:solidFill>
                <a:latin typeface="Gill Sans MT" panose="020B0502020104020203" pitchFamily="34" charset="0"/>
              </a:rPr>
              <a:t>)</a:t>
            </a:r>
            <a:r>
              <a:rPr lang="en-US" sz="2000" dirty="0">
                <a:solidFill>
                  <a:schemeClr val="accent6">
                    <a:lumMod val="50000"/>
                  </a:schemeClr>
                </a:solidFill>
                <a:latin typeface="Gill Sans MT" panose="020B0502020104020203" pitchFamily="34" charset="0"/>
              </a:rPr>
              <a:t> Disaster Management for Water and Wastewater Utilities – Sept. 13-14, 2023 </a:t>
            </a:r>
            <a:r>
              <a:rPr lang="en-US" sz="1800" u="sng" dirty="0">
                <a:solidFill>
                  <a:schemeClr val="accent2">
                    <a:lumMod val="60000"/>
                    <a:lumOff val="40000"/>
                  </a:schemeClr>
                </a:solidFill>
                <a:effectLst/>
                <a:latin typeface="Verdana" panose="020B060403050404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Register here</a:t>
            </a:r>
            <a:endParaRPr lang="en-US" sz="2000" dirty="0">
              <a:solidFill>
                <a:schemeClr val="accent2">
                  <a:lumMod val="60000"/>
                  <a:lumOff val="40000"/>
                </a:schemeClr>
              </a:solidFill>
              <a:latin typeface="Gill Sans MT" panose="020B0502020104020203" pitchFamily="34" charset="0"/>
            </a:endParaRPr>
          </a:p>
          <a:p>
            <a:pPr lvl="0">
              <a:buClr>
                <a:srgbClr val="002166"/>
              </a:buClr>
            </a:pPr>
            <a:r>
              <a:rPr lang="en-US" sz="2000" dirty="0">
                <a:solidFill>
                  <a:schemeClr val="accent6">
                    <a:lumMod val="50000"/>
                  </a:schemeClr>
                </a:solidFill>
                <a:latin typeface="Gill Sans MT" panose="020B0502020104020203" pitchFamily="34" charset="0"/>
              </a:rPr>
              <a:t>MGT-341 (16hr) Disaster Preparedness for Healthcare Organizations within the Community Infrastructure – December 13-14, 2023 at WKU Center For Research &amp; Development, Room 129   </a:t>
            </a:r>
            <a:r>
              <a:rPr lang="en-US" sz="1800" u="sng" dirty="0">
                <a:solidFill>
                  <a:schemeClr val="accent2">
                    <a:lumMod val="60000"/>
                    <a:lumOff val="40000"/>
                  </a:schemeClr>
                </a:solidFill>
                <a:effectLst/>
                <a:latin typeface="Verdana" panose="020B060403050404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Register here</a:t>
            </a:r>
            <a:endParaRPr lang="en-US" sz="1800" u="sng" dirty="0">
              <a:solidFill>
                <a:schemeClr val="accent2">
                  <a:lumMod val="60000"/>
                  <a:lumOff val="40000"/>
                </a:schemeClr>
              </a:solidFill>
              <a:effectLst/>
              <a:latin typeface="Verdana" panose="020B0604030504040204" pitchFamily="34" charset="0"/>
              <a:ea typeface="Times New Roman" panose="02020603050405020304" pitchFamily="18" charset="0"/>
              <a:cs typeface="Calibri" panose="020F0502020204030204" pitchFamily="34" charset="0"/>
            </a:endParaRPr>
          </a:p>
          <a:p>
            <a:pPr>
              <a:buClr>
                <a:srgbClr val="002166"/>
              </a:buClr>
            </a:pPr>
            <a:r>
              <a:rPr lang="en-US" sz="2000" dirty="0">
                <a:solidFill>
                  <a:schemeClr val="tx1"/>
                </a:solidFill>
                <a:effectLst/>
                <a:ea typeface="Times New Roman" panose="02020603050405020304" pitchFamily="18" charset="0"/>
                <a:cs typeface="Calibri" panose="020F0502020204030204" pitchFamily="34" charset="0"/>
              </a:rPr>
              <a:t>G191 ICS/EOC Interface Workshop – June 26, 2023 – Boone County EMA, 3000 Conrad Lane, Burlington, KY 41005 </a:t>
            </a:r>
            <a:r>
              <a:rPr lang="en-US" sz="2000" dirty="0">
                <a:solidFill>
                  <a:schemeClr val="tx2">
                    <a:lumMod val="60000"/>
                    <a:lumOff val="40000"/>
                  </a:schemeClr>
                </a:solidFill>
                <a:effectLst/>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Register here</a:t>
            </a:r>
            <a:endParaRPr lang="en-US" sz="2000" dirty="0">
              <a:solidFill>
                <a:schemeClr val="tx2">
                  <a:lumMod val="60000"/>
                  <a:lumOff val="40000"/>
                </a:schemeClr>
              </a:solidFill>
              <a:effectLst/>
              <a:ea typeface="Times New Roman" panose="02020603050405020304" pitchFamily="18" charset="0"/>
              <a:cs typeface="Calibri" panose="020F0502020204030204" pitchFamily="34" charset="0"/>
            </a:endParaRPr>
          </a:p>
          <a:p>
            <a:pPr>
              <a:buClr>
                <a:srgbClr val="002166"/>
              </a:buClr>
            </a:pPr>
            <a:r>
              <a:rPr lang="en-US" sz="2000" dirty="0">
                <a:solidFill>
                  <a:schemeClr val="tx1"/>
                </a:solidFill>
                <a:ea typeface="Times New Roman" panose="02020603050405020304" pitchFamily="18" charset="0"/>
                <a:cs typeface="Calibri" panose="020F0502020204030204" pitchFamily="34" charset="0"/>
              </a:rPr>
              <a:t>MGT-403 (8hr) Underserved Populations Preparedness Planning for Rural Responders and Volunteers </a:t>
            </a:r>
            <a:r>
              <a:rPr lang="en-US" sz="2000" dirty="0">
                <a:solidFill>
                  <a:schemeClr val="tx1"/>
                </a:solidFill>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a:t>
            </a:r>
            <a:r>
              <a:rPr lang="en-US" sz="2000" dirty="0">
                <a:solidFill>
                  <a:schemeClr val="tx1"/>
                </a:solidFill>
                <a:ea typeface="Times New Roman" panose="02020603050405020304" pitchFamily="18" charset="0"/>
                <a:cs typeface="Calibri" panose="020F0502020204030204" pitchFamily="34" charset="0"/>
              </a:rPr>
              <a:t> September 6, 2023 - 830 Phillips Lane, Louisville, KY 40209 </a:t>
            </a:r>
            <a:r>
              <a:rPr lang="en-US" sz="2000" dirty="0">
                <a:solidFill>
                  <a:schemeClr val="accent1">
                    <a:lumMod val="50000"/>
                    <a:lumOff val="50000"/>
                  </a:schemeClr>
                </a:solidFill>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Register here</a:t>
            </a:r>
            <a:endParaRPr lang="en-US" sz="2000" dirty="0">
              <a:solidFill>
                <a:schemeClr val="accent1">
                  <a:lumMod val="50000"/>
                  <a:lumOff val="50000"/>
                </a:schemeClr>
              </a:solidFill>
              <a:effectLst/>
              <a:ea typeface="Times New Roman" panose="02020603050405020304" pitchFamily="18" charset="0"/>
              <a:cs typeface="Calibri" panose="020F0502020204030204" pitchFamily="34" charset="0"/>
            </a:endParaRPr>
          </a:p>
          <a:p>
            <a:pPr marL="0" lvl="0" indent="0">
              <a:buClr>
                <a:srgbClr val="002166"/>
              </a:buClr>
              <a:buNone/>
            </a:pPr>
            <a:endParaRPr lang="en-US" sz="2000" dirty="0">
              <a:solidFill>
                <a:schemeClr val="accent2">
                  <a:lumMod val="60000"/>
                  <a:lumOff val="40000"/>
                </a:schemeClr>
              </a:solidFill>
              <a:latin typeface="Gill Sans MT" panose="020B0502020104020203" pitchFamily="34" charset="0"/>
            </a:endParaRPr>
          </a:p>
          <a:p>
            <a:pPr marL="0" indent="0">
              <a:buNone/>
            </a:pPr>
            <a:endParaRPr lang="en-US" dirty="0"/>
          </a:p>
          <a:p>
            <a:endParaRPr lang="en-US" dirty="0"/>
          </a:p>
        </p:txBody>
      </p:sp>
      <p:pic>
        <p:nvPicPr>
          <p:cNvPr id="6" name="Picture 5">
            <a:extLst>
              <a:ext uri="{FF2B5EF4-FFF2-40B4-BE49-F238E27FC236}">
                <a16:creationId xmlns:a16="http://schemas.microsoft.com/office/drawing/2014/main" id="{4ED1E8B5-B82D-4524-87E9-5E5E318418B7}"/>
              </a:ext>
            </a:extLst>
          </p:cNvPr>
          <p:cNvPicPr>
            <a:picLocks noChangeAspect="1"/>
          </p:cNvPicPr>
          <p:nvPr/>
        </p:nvPicPr>
        <p:blipFill>
          <a:blip r:embed="rId7"/>
          <a:stretch>
            <a:fillRect/>
          </a:stretch>
        </p:blipFill>
        <p:spPr>
          <a:xfrm>
            <a:off x="10668002" y="5740027"/>
            <a:ext cx="1429764" cy="1063853"/>
          </a:xfrm>
          <a:prstGeom prst="rect">
            <a:avLst/>
          </a:prstGeom>
        </p:spPr>
      </p:pic>
      <p:sp>
        <p:nvSpPr>
          <p:cNvPr id="10" name="Title 1">
            <a:extLst>
              <a:ext uri="{FF2B5EF4-FFF2-40B4-BE49-F238E27FC236}">
                <a16:creationId xmlns:a16="http://schemas.microsoft.com/office/drawing/2014/main" id="{5A28406C-79C7-4C0F-9506-75065B248248}"/>
              </a:ext>
            </a:extLst>
          </p:cNvPr>
          <p:cNvSpPr>
            <a:spLocks noGrp="1"/>
          </p:cNvSpPr>
          <p:nvPr>
            <p:ph type="title"/>
          </p:nvPr>
        </p:nvSpPr>
        <p:spPr>
          <a:xfrm>
            <a:off x="2027418" y="576691"/>
            <a:ext cx="7729728" cy="769150"/>
          </a:xfrm>
        </p:spPr>
        <p:txBody>
          <a:bodyPr/>
          <a:lstStyle/>
          <a:p>
            <a:r>
              <a:rPr lang="en-US" dirty="0"/>
              <a:t>In-Person Training 	</a:t>
            </a:r>
          </a:p>
        </p:txBody>
      </p:sp>
      <p:pic>
        <p:nvPicPr>
          <p:cNvPr id="7" name="Picture 6">
            <a:extLst>
              <a:ext uri="{FF2B5EF4-FFF2-40B4-BE49-F238E27FC236}">
                <a16:creationId xmlns:a16="http://schemas.microsoft.com/office/drawing/2014/main" id="{E06E20CB-F2C0-45C7-ADE9-6F58A6B586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083" y="5791200"/>
            <a:ext cx="909782" cy="909782"/>
          </a:xfrm>
          <a:prstGeom prst="rect">
            <a:avLst/>
          </a:prstGeom>
        </p:spPr>
      </p:pic>
      <p:sp>
        <p:nvSpPr>
          <p:cNvPr id="8" name="TextBox 7">
            <a:extLst>
              <a:ext uri="{FF2B5EF4-FFF2-40B4-BE49-F238E27FC236}">
                <a16:creationId xmlns:a16="http://schemas.microsoft.com/office/drawing/2014/main" id="{E4749EC3-9199-46A9-A094-B26DF4AC8197}"/>
              </a:ext>
            </a:extLst>
          </p:cNvPr>
          <p:cNvSpPr txBox="1"/>
          <p:nvPr/>
        </p:nvSpPr>
        <p:spPr>
          <a:xfrm>
            <a:off x="1078865" y="5934670"/>
            <a:ext cx="755528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a:p>
            <a:pPr>
              <a:defRPr/>
            </a:pPr>
            <a:r>
              <a:rPr lang="en-US" sz="1800" dirty="0"/>
              <a:t>https://ky.readyop.com/fs/4osq/893976b5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98209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E0AE-58F9-DD45-3B67-DBCD2CC1AE05}"/>
              </a:ext>
            </a:extLst>
          </p:cNvPr>
          <p:cNvSpPr>
            <a:spLocks noGrp="1"/>
          </p:cNvSpPr>
          <p:nvPr>
            <p:ph type="title"/>
          </p:nvPr>
        </p:nvSpPr>
        <p:spPr>
          <a:xfrm>
            <a:off x="1515696" y="218394"/>
            <a:ext cx="3397877" cy="771829"/>
          </a:xfrm>
        </p:spPr>
        <p:txBody>
          <a:bodyPr>
            <a:normAutofit fontScale="90000"/>
          </a:bodyPr>
          <a:lstStyle/>
          <a:p>
            <a:r>
              <a:rPr lang="en-US" dirty="0"/>
              <a:t>In Person Training</a:t>
            </a:r>
          </a:p>
        </p:txBody>
      </p:sp>
      <p:pic>
        <p:nvPicPr>
          <p:cNvPr id="5" name="Content Placeholder 4" descr="Graphical user interface&#10;&#10;Description automatically generated">
            <a:extLst>
              <a:ext uri="{FF2B5EF4-FFF2-40B4-BE49-F238E27FC236}">
                <a16:creationId xmlns:a16="http://schemas.microsoft.com/office/drawing/2014/main" id="{F43B0D13-4749-9B45-625E-FB7ACFABF5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9380" y="69913"/>
            <a:ext cx="5377730" cy="6718173"/>
          </a:xfrm>
        </p:spPr>
      </p:pic>
      <p:sp>
        <p:nvSpPr>
          <p:cNvPr id="6" name="TextBox 5">
            <a:extLst>
              <a:ext uri="{FF2B5EF4-FFF2-40B4-BE49-F238E27FC236}">
                <a16:creationId xmlns:a16="http://schemas.microsoft.com/office/drawing/2014/main" id="{287A7FB2-C2D8-201F-ED52-6249A4D872FE}"/>
              </a:ext>
            </a:extLst>
          </p:cNvPr>
          <p:cNvSpPr txBox="1"/>
          <p:nvPr/>
        </p:nvSpPr>
        <p:spPr>
          <a:xfrm>
            <a:off x="460018" y="1073366"/>
            <a:ext cx="5509232" cy="5216813"/>
          </a:xfrm>
          <a:prstGeom prst="rect">
            <a:avLst/>
          </a:prstGeom>
          <a:noFill/>
        </p:spPr>
        <p:txBody>
          <a:bodyPr wrap="square" rtlCol="0">
            <a:spAutoFit/>
          </a:bodyPr>
          <a:lstStyle/>
          <a:p>
            <a:pPr marL="0" marR="0">
              <a:spcBef>
                <a:spcPts val="0"/>
              </a:spcBef>
              <a:spcAft>
                <a:spcPts val="600"/>
              </a:spcAft>
            </a:pPr>
            <a:r>
              <a:rPr lang="en-US" sz="1800" b="1" dirty="0">
                <a:effectLst/>
                <a:latin typeface="Calibri" panose="020F0502020204030204" pitchFamily="34" charset="0"/>
                <a:ea typeface="Calibri" panose="020F0502020204030204" pitchFamily="34" charset="0"/>
              </a:rPr>
              <a:t>What:</a:t>
            </a:r>
            <a:r>
              <a:rPr lang="en-US" sz="1800" dirty="0">
                <a:effectLst/>
                <a:latin typeface="Calibri" panose="020F0502020204030204" pitchFamily="34" charset="0"/>
                <a:ea typeface="Calibri" panose="020F0502020204030204" pitchFamily="34" charset="0"/>
              </a:rPr>
              <a:t>  MGT 348, Medical Preparedness &amp; Response for Bombing Incidents Course </a:t>
            </a:r>
          </a:p>
          <a:p>
            <a:pPr marL="0" marR="0">
              <a:spcBef>
                <a:spcPts val="0"/>
              </a:spcBef>
              <a:spcAft>
                <a:spcPts val="600"/>
              </a:spcAft>
            </a:pPr>
            <a:r>
              <a:rPr lang="en-US" sz="1800" b="1" dirty="0">
                <a:effectLst/>
                <a:latin typeface="Calibri" panose="020F0502020204030204" pitchFamily="34" charset="0"/>
                <a:ea typeface="Calibri" panose="020F0502020204030204" pitchFamily="34" charset="0"/>
              </a:rPr>
              <a:t>When:</a:t>
            </a:r>
            <a:r>
              <a:rPr lang="en-US" sz="1800" dirty="0">
                <a:effectLst/>
                <a:latin typeface="Calibri" panose="020F0502020204030204" pitchFamily="34" charset="0"/>
                <a:ea typeface="Calibri" panose="020F0502020204030204" pitchFamily="34" charset="0"/>
              </a:rPr>
              <a:t> August 30-31, 2023 </a:t>
            </a:r>
            <a:r>
              <a:rPr lang="en-US" sz="1800" b="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600"/>
              </a:spcAft>
            </a:pPr>
            <a:r>
              <a:rPr lang="en-US" sz="1800" b="1" dirty="0">
                <a:effectLst/>
                <a:latin typeface="Calibri" panose="020F0502020204030204" pitchFamily="34" charset="0"/>
                <a:ea typeface="Calibri" panose="020F0502020204030204" pitchFamily="34" charset="0"/>
              </a:rPr>
              <a:t>Where: </a:t>
            </a:r>
            <a:r>
              <a:rPr lang="en-US" sz="1800" dirty="0">
                <a:effectLst/>
                <a:latin typeface="Calibri" panose="020F0502020204030204" pitchFamily="34" charset="0"/>
                <a:ea typeface="Calibri" panose="020F0502020204030204" pitchFamily="34" charset="0"/>
              </a:rPr>
              <a:t>WKU Center for Research &amp; Development</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 Who:</a:t>
            </a:r>
            <a:r>
              <a:rPr lang="en-US" sz="1800" dirty="0">
                <a:effectLst/>
                <a:latin typeface="Calibri" panose="020F0502020204030204" pitchFamily="34" charset="0"/>
                <a:ea typeface="Calibri" panose="020F0502020204030204" pitchFamily="34" charset="0"/>
              </a:rPr>
              <a:t>   The following are recommended participants:</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Emergency Medical Services (EMS)</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Law Enforcement (local, county </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Fire Services</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Communications (Dispatchers)</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Specialty Teams Members (SWAT, Tactical Medics, Bomb Team, Haz Mat)</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Hospital Personnel</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Medical Professionals</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Emergency Management</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City, County State, Federal Stakeholders</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Community Emergency Response Teams (CERT)</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Private Industry</a:t>
            </a:r>
            <a:endParaRPr lang="en-US" sz="1600" dirty="0">
              <a:effectLst/>
              <a:latin typeface="Calibri" panose="020F0502020204030204" pitchFamily="34" charset="0"/>
              <a:ea typeface="Calibri" panose="020F0502020204030204" pitchFamily="34"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rPr>
              <a:t>The HEART Healthcare Coalition will provide coffee, soft drinks, water all day and lunch both days. </a:t>
            </a:r>
          </a:p>
        </p:txBody>
      </p:sp>
    </p:spTree>
    <p:extLst>
      <p:ext uri="{BB962C8B-B14F-4D97-AF65-F5344CB8AC3E}">
        <p14:creationId xmlns:p14="http://schemas.microsoft.com/office/powerpoint/2010/main" val="271273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8826B5FF-A88D-8D0A-BCD9-8F83D04E8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333" y="91255"/>
            <a:ext cx="5215424" cy="6689669"/>
          </a:xfrm>
          <a:prstGeom prst="rect">
            <a:avLst/>
          </a:prstGeom>
        </p:spPr>
      </p:pic>
      <p:sp>
        <p:nvSpPr>
          <p:cNvPr id="6" name="TextBox 5">
            <a:extLst>
              <a:ext uri="{FF2B5EF4-FFF2-40B4-BE49-F238E27FC236}">
                <a16:creationId xmlns:a16="http://schemas.microsoft.com/office/drawing/2014/main" id="{BC89ED59-ABC5-2D80-0A3B-81BC00A7B290}"/>
              </a:ext>
            </a:extLst>
          </p:cNvPr>
          <p:cNvSpPr txBox="1"/>
          <p:nvPr/>
        </p:nvSpPr>
        <p:spPr>
          <a:xfrm>
            <a:off x="226243" y="1199291"/>
            <a:ext cx="6287679" cy="5632311"/>
          </a:xfrm>
          <a:prstGeom prst="rect">
            <a:avLst/>
          </a:prstGeom>
          <a:noFill/>
        </p:spPr>
        <p:txBody>
          <a:bodyPr wrap="square" rtlCol="0">
            <a:spAutoFit/>
          </a:bodyPr>
          <a:lstStyle/>
          <a:p>
            <a:pPr marL="0" marR="0">
              <a:spcBef>
                <a:spcPts val="0"/>
              </a:spcBef>
              <a:spcAft>
                <a:spcPts val="600"/>
              </a:spcAft>
            </a:pPr>
            <a:r>
              <a:rPr lang="en-US" sz="1800" b="1" dirty="0">
                <a:effectLst/>
                <a:latin typeface="Calibri" panose="020F0502020204030204" pitchFamily="34" charset="0"/>
                <a:ea typeface="Calibri" panose="020F0502020204030204" pitchFamily="34" charset="0"/>
              </a:rPr>
              <a:t>What:</a:t>
            </a:r>
            <a:r>
              <a:rPr lang="en-US" sz="1800" dirty="0">
                <a:effectLst/>
                <a:latin typeface="Calibri" panose="020F0502020204030204" pitchFamily="34" charset="0"/>
                <a:ea typeface="Calibri" panose="020F0502020204030204" pitchFamily="34" charset="0"/>
              </a:rPr>
              <a:t>  MGT 312 Senior Officials Workshop for All-Hazards Preparedness</a:t>
            </a:r>
          </a:p>
          <a:p>
            <a:pPr marL="0" marR="0">
              <a:spcBef>
                <a:spcPts val="0"/>
              </a:spcBef>
              <a:spcAft>
                <a:spcPts val="600"/>
              </a:spcAft>
            </a:pPr>
            <a:r>
              <a:rPr lang="en-US" sz="1800" b="1" dirty="0">
                <a:effectLst/>
                <a:latin typeface="Calibri" panose="020F0502020204030204" pitchFamily="34" charset="0"/>
                <a:ea typeface="Calibri" panose="020F0502020204030204" pitchFamily="34" charset="0"/>
              </a:rPr>
              <a:t>When:</a:t>
            </a:r>
            <a:r>
              <a:rPr lang="en-US" sz="1800" dirty="0">
                <a:effectLst/>
                <a:latin typeface="Calibri" panose="020F0502020204030204" pitchFamily="34" charset="0"/>
                <a:ea typeface="Calibri" panose="020F0502020204030204" pitchFamily="34" charset="0"/>
              </a:rPr>
              <a:t> October 24, 2023 </a:t>
            </a:r>
            <a:r>
              <a:rPr lang="en-US" sz="1800" b="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600"/>
              </a:spcAft>
            </a:pPr>
            <a:r>
              <a:rPr lang="en-US" sz="1800" b="1" dirty="0">
                <a:effectLst/>
                <a:latin typeface="Calibri" panose="020F0502020204030204" pitchFamily="34" charset="0"/>
                <a:ea typeface="Calibri" panose="020F0502020204030204" pitchFamily="34" charset="0"/>
              </a:rPr>
              <a:t>Where: </a:t>
            </a:r>
            <a:r>
              <a:rPr lang="en-US" sz="1800" dirty="0">
                <a:effectLst/>
                <a:latin typeface="Calibri" panose="020F0502020204030204" pitchFamily="34" charset="0"/>
                <a:ea typeface="Calibri" panose="020F0502020204030204" pitchFamily="34" charset="0"/>
              </a:rPr>
              <a:t>BRADD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 Who:</a:t>
            </a:r>
            <a:r>
              <a:rPr lang="en-US" sz="1800" dirty="0">
                <a:effectLst/>
                <a:latin typeface="Calibri" panose="020F0502020204030204" pitchFamily="34" charset="0"/>
                <a:ea typeface="Calibri" panose="020F0502020204030204" pitchFamily="34" charset="0"/>
              </a:rPr>
              <a:t>   Elected and appointed senior officials from local jurisdiction, but may also include executives from other community entities, both public and private that are likely to be involved in a disaster response, including </a:t>
            </a:r>
          </a:p>
          <a:p>
            <a:pPr marL="7429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Directors of local response agencies</a:t>
            </a:r>
          </a:p>
          <a:p>
            <a:pPr marL="7429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Chiefs of departments: fire, law, EMS, HazMat, public works, water, public health, health care, EMA, governmental administrative disciplines/services</a:t>
            </a:r>
          </a:p>
          <a:p>
            <a:pPr marL="7429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Public Information Officers</a:t>
            </a:r>
          </a:p>
          <a:p>
            <a:pPr marL="7429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Resident federal agency reps (FBI, BATF, Secret Service)</a:t>
            </a:r>
          </a:p>
          <a:p>
            <a:pPr marL="7429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CEO’s of hospitals, college and university representatives, school district superintendents</a:t>
            </a:r>
          </a:p>
          <a:p>
            <a:pPr marL="7429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Airport </a:t>
            </a:r>
            <a:r>
              <a:rPr lang="en-US" sz="1600" dirty="0">
                <a:latin typeface="Calibri" panose="020F0502020204030204" pitchFamily="34" charset="0"/>
                <a:ea typeface="Calibri" panose="020F0502020204030204" pitchFamily="34" charset="0"/>
              </a:rPr>
              <a:t>managers</a:t>
            </a:r>
          </a:p>
          <a:p>
            <a:pPr marL="742950" lvl="1" indent="-285750">
              <a:spcAft>
                <a:spcPts val="60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Stadium and sports facility managers and directors of security</a:t>
            </a:r>
          </a:p>
          <a:p>
            <a:pPr marL="0" marR="0">
              <a:spcBef>
                <a:spcPts val="0"/>
              </a:spcBef>
              <a:spcAft>
                <a:spcPts val="600"/>
              </a:spcAft>
            </a:pPr>
            <a:r>
              <a:rPr lang="en-US" sz="1800" dirty="0">
                <a:effectLst/>
                <a:latin typeface="Calibri" panose="020F0502020204030204" pitchFamily="34" charset="0"/>
                <a:ea typeface="Calibri" panose="020F0502020204030204" pitchFamily="34" charset="0"/>
              </a:rPr>
              <a:t>The HEART Healthcare Coalition will provide coffee, soft drinks, water and lunch. </a:t>
            </a:r>
          </a:p>
        </p:txBody>
      </p:sp>
      <p:pic>
        <p:nvPicPr>
          <p:cNvPr id="8" name="Picture 7">
            <a:extLst>
              <a:ext uri="{FF2B5EF4-FFF2-40B4-BE49-F238E27FC236}">
                <a16:creationId xmlns:a16="http://schemas.microsoft.com/office/drawing/2014/main" id="{673A9413-B022-73B9-751F-A46A0C7FF039}"/>
              </a:ext>
            </a:extLst>
          </p:cNvPr>
          <p:cNvPicPr>
            <a:picLocks noChangeAspect="1"/>
          </p:cNvPicPr>
          <p:nvPr/>
        </p:nvPicPr>
        <p:blipFill>
          <a:blip r:embed="rId3"/>
          <a:stretch>
            <a:fillRect/>
          </a:stretch>
        </p:blipFill>
        <p:spPr>
          <a:xfrm>
            <a:off x="1656957" y="289089"/>
            <a:ext cx="3426249" cy="1005927"/>
          </a:xfrm>
          <a:prstGeom prst="rect">
            <a:avLst/>
          </a:prstGeom>
        </p:spPr>
      </p:pic>
    </p:spTree>
    <p:extLst>
      <p:ext uri="{BB962C8B-B14F-4D97-AF65-F5344CB8AC3E}">
        <p14:creationId xmlns:p14="http://schemas.microsoft.com/office/powerpoint/2010/main" val="153306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0E157009-36DF-0C4E-C6EC-BC9BBA429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081" y="152041"/>
            <a:ext cx="5278678" cy="6613175"/>
          </a:xfrm>
          <a:prstGeom prst="rect">
            <a:avLst/>
          </a:prstGeom>
        </p:spPr>
      </p:pic>
      <p:sp>
        <p:nvSpPr>
          <p:cNvPr id="4" name="TextBox 3">
            <a:extLst>
              <a:ext uri="{FF2B5EF4-FFF2-40B4-BE49-F238E27FC236}">
                <a16:creationId xmlns:a16="http://schemas.microsoft.com/office/drawing/2014/main" id="{D770A537-2638-A213-C3C3-0BD3A0C13DFB}"/>
              </a:ext>
            </a:extLst>
          </p:cNvPr>
          <p:cNvSpPr txBox="1"/>
          <p:nvPr/>
        </p:nvSpPr>
        <p:spPr>
          <a:xfrm>
            <a:off x="356956" y="1233240"/>
            <a:ext cx="6026247" cy="5247590"/>
          </a:xfrm>
          <a:prstGeom prst="rect">
            <a:avLst/>
          </a:prstGeom>
          <a:noFill/>
        </p:spPr>
        <p:txBody>
          <a:bodyPr wrap="square" rtlCol="0">
            <a:spAutoFit/>
          </a:bodyPr>
          <a:lstStyle/>
          <a:p>
            <a:pPr marL="0" marR="0">
              <a:spcBef>
                <a:spcPts val="0"/>
              </a:spcBef>
              <a:spcAft>
                <a:spcPts val="600"/>
              </a:spcAft>
            </a:pPr>
            <a:r>
              <a:rPr lang="en-US" sz="1800" b="1" dirty="0">
                <a:effectLst/>
                <a:latin typeface="Calibri" panose="020F0502020204030204" pitchFamily="34" charset="0"/>
                <a:ea typeface="Calibri" panose="020F0502020204030204" pitchFamily="34" charset="0"/>
              </a:rPr>
              <a:t>What:</a:t>
            </a:r>
            <a:r>
              <a:rPr lang="en-US" sz="1800" dirty="0">
                <a:effectLst/>
                <a:latin typeface="Calibri" panose="020F0502020204030204" pitchFamily="34" charset="0"/>
                <a:ea typeface="Calibri" panose="020F0502020204030204" pitchFamily="34" charset="0"/>
              </a:rPr>
              <a:t>  PER 211 – Medical Management of Chemical, Biological, Radiological, Nuclear, and Explosive (CBRNE) Events</a:t>
            </a:r>
          </a:p>
          <a:p>
            <a:pPr marL="0" marR="0">
              <a:spcBef>
                <a:spcPts val="0"/>
              </a:spcBef>
              <a:spcAft>
                <a:spcPts val="600"/>
              </a:spcAft>
            </a:pPr>
            <a:r>
              <a:rPr lang="en-US" sz="1800" b="1" dirty="0">
                <a:effectLst/>
                <a:latin typeface="Calibri" panose="020F0502020204030204" pitchFamily="34" charset="0"/>
                <a:ea typeface="Calibri" panose="020F0502020204030204" pitchFamily="34" charset="0"/>
              </a:rPr>
              <a:t>When:</a:t>
            </a:r>
            <a:r>
              <a:rPr lang="en-US" sz="1800" dirty="0">
                <a:effectLst/>
                <a:latin typeface="Calibri" panose="020F0502020204030204" pitchFamily="34" charset="0"/>
                <a:ea typeface="Calibri" panose="020F0502020204030204" pitchFamily="34" charset="0"/>
              </a:rPr>
              <a:t> March 19-20 , 2024 </a:t>
            </a:r>
            <a:r>
              <a:rPr lang="en-US" sz="1800" b="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pPr>
            <a:r>
              <a:rPr lang="en-US" sz="1800" b="1" dirty="0">
                <a:effectLst/>
                <a:latin typeface="Calibri" panose="020F0502020204030204" pitchFamily="34" charset="0"/>
                <a:ea typeface="Calibri" panose="020F0502020204030204" pitchFamily="34" charset="0"/>
              </a:rPr>
              <a:t>Where: </a:t>
            </a:r>
            <a:r>
              <a:rPr lang="en-US" sz="1800" dirty="0">
                <a:effectLst/>
                <a:latin typeface="Calibri" panose="020F0502020204030204" pitchFamily="34" charset="0"/>
                <a:ea typeface="Calibri" panose="020F0502020204030204" pitchFamily="34" charset="0"/>
              </a:rPr>
              <a:t>WKU Center for Research &amp; Development, </a:t>
            </a:r>
          </a:p>
          <a:p>
            <a:pPr marL="0" marR="0">
              <a:spcBef>
                <a:spcPts val="0"/>
              </a:spcBef>
              <a:spcAft>
                <a:spcPts val="600"/>
              </a:spcAft>
            </a:pPr>
            <a:r>
              <a:rPr lang="en-US" sz="1800" dirty="0">
                <a:effectLst/>
                <a:latin typeface="Calibri" panose="020F0502020204030204" pitchFamily="34" charset="0"/>
                <a:ea typeface="Calibri" panose="020F0502020204030204" pitchFamily="34" charset="0"/>
              </a:rPr>
              <a:t>Room 120 &amp; 130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 Who: </a:t>
            </a:r>
            <a:r>
              <a:rPr lang="en-US" sz="1800" dirty="0">
                <a:effectLst/>
                <a:latin typeface="Calibri" panose="020F0502020204030204" pitchFamily="34" charset="0"/>
                <a:ea typeface="Calibri" panose="020F0502020204030204" pitchFamily="34" charset="0"/>
              </a:rPr>
              <a:t>The following are recommended participants:</a:t>
            </a:r>
          </a:p>
          <a:p>
            <a:pPr marL="7429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Fire Services</a:t>
            </a:r>
          </a:p>
          <a:p>
            <a:pPr marL="7429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Law Enforcement</a:t>
            </a:r>
          </a:p>
          <a:p>
            <a:pPr marL="7429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Emergency Medical Services (EMS)</a:t>
            </a:r>
          </a:p>
          <a:p>
            <a:pPr marL="7429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Hospital Personnel, Physicians, and Nurses</a:t>
            </a:r>
          </a:p>
          <a:p>
            <a:pPr marL="7429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Public Health Services</a:t>
            </a:r>
          </a:p>
          <a:p>
            <a:pPr marL="7429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Emergency Management Organizations</a:t>
            </a:r>
          </a:p>
          <a:p>
            <a:pPr marL="7429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City, County, State, Federal Medical</a:t>
            </a:r>
          </a:p>
          <a:p>
            <a:pPr marL="7429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Private Industry</a:t>
            </a:r>
          </a:p>
          <a:p>
            <a:pPr marL="7429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Community Emergency Response Teams (CERT)</a:t>
            </a:r>
          </a:p>
          <a:p>
            <a:pPr marL="7429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Dispatchers</a:t>
            </a:r>
          </a:p>
          <a:p>
            <a:pPr lvl="1"/>
            <a:endParaRPr lang="en-US" sz="1600" dirty="0">
              <a:effectLst/>
              <a:latin typeface="Calibri" panose="020F0502020204030204" pitchFamily="34" charset="0"/>
              <a:ea typeface="Calibri" panose="020F0502020204030204" pitchFamily="34"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rPr>
              <a:t>The HEART Healthcare Coalition will provide coffee, soft drinks, water and lunch. </a:t>
            </a:r>
          </a:p>
        </p:txBody>
      </p:sp>
      <p:pic>
        <p:nvPicPr>
          <p:cNvPr id="5" name="Picture 4">
            <a:extLst>
              <a:ext uri="{FF2B5EF4-FFF2-40B4-BE49-F238E27FC236}">
                <a16:creationId xmlns:a16="http://schemas.microsoft.com/office/drawing/2014/main" id="{F0E64BBA-011C-819A-B5ED-AEF498F8DEAC}"/>
              </a:ext>
            </a:extLst>
          </p:cNvPr>
          <p:cNvPicPr>
            <a:picLocks noChangeAspect="1"/>
          </p:cNvPicPr>
          <p:nvPr/>
        </p:nvPicPr>
        <p:blipFill>
          <a:blip r:embed="rId3"/>
          <a:stretch>
            <a:fillRect/>
          </a:stretch>
        </p:blipFill>
        <p:spPr>
          <a:xfrm>
            <a:off x="1638102" y="152041"/>
            <a:ext cx="3426249" cy="1005927"/>
          </a:xfrm>
          <a:prstGeom prst="rect">
            <a:avLst/>
          </a:prstGeom>
        </p:spPr>
      </p:pic>
    </p:spTree>
    <p:extLst>
      <p:ext uri="{BB962C8B-B14F-4D97-AF65-F5344CB8AC3E}">
        <p14:creationId xmlns:p14="http://schemas.microsoft.com/office/powerpoint/2010/main" val="3273250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4F64B8-541B-3AD6-D3B9-24C60B4E1377}"/>
              </a:ext>
            </a:extLst>
          </p:cNvPr>
          <p:cNvPicPr>
            <a:picLocks noChangeAspect="1"/>
          </p:cNvPicPr>
          <p:nvPr/>
        </p:nvPicPr>
        <p:blipFill>
          <a:blip r:embed="rId2"/>
          <a:stretch>
            <a:fillRect/>
          </a:stretch>
        </p:blipFill>
        <p:spPr>
          <a:xfrm>
            <a:off x="6410871" y="185242"/>
            <a:ext cx="5542317" cy="6562931"/>
          </a:xfrm>
          <a:prstGeom prst="rect">
            <a:avLst/>
          </a:prstGeom>
        </p:spPr>
      </p:pic>
      <p:pic>
        <p:nvPicPr>
          <p:cNvPr id="4" name="Picture 3">
            <a:extLst>
              <a:ext uri="{FF2B5EF4-FFF2-40B4-BE49-F238E27FC236}">
                <a16:creationId xmlns:a16="http://schemas.microsoft.com/office/drawing/2014/main" id="{26AEB912-E1B3-0463-27E3-41B4F2EDF034}"/>
              </a:ext>
            </a:extLst>
          </p:cNvPr>
          <p:cNvPicPr>
            <a:picLocks noChangeAspect="1"/>
          </p:cNvPicPr>
          <p:nvPr/>
        </p:nvPicPr>
        <p:blipFill>
          <a:blip r:embed="rId3"/>
          <a:stretch>
            <a:fillRect/>
          </a:stretch>
        </p:blipFill>
        <p:spPr>
          <a:xfrm>
            <a:off x="1385151" y="691883"/>
            <a:ext cx="3426249" cy="1005927"/>
          </a:xfrm>
          <a:prstGeom prst="rect">
            <a:avLst/>
          </a:prstGeom>
        </p:spPr>
      </p:pic>
      <p:sp>
        <p:nvSpPr>
          <p:cNvPr id="6" name="TextBox 5">
            <a:extLst>
              <a:ext uri="{FF2B5EF4-FFF2-40B4-BE49-F238E27FC236}">
                <a16:creationId xmlns:a16="http://schemas.microsoft.com/office/drawing/2014/main" id="{FFA07478-EBEC-105B-E512-3C20D5C7B1BC}"/>
              </a:ext>
            </a:extLst>
          </p:cNvPr>
          <p:cNvSpPr txBox="1"/>
          <p:nvPr/>
        </p:nvSpPr>
        <p:spPr>
          <a:xfrm>
            <a:off x="730159" y="2092715"/>
            <a:ext cx="5199301" cy="3647152"/>
          </a:xfrm>
          <a:prstGeom prst="rect">
            <a:avLst/>
          </a:prstGeom>
          <a:noFill/>
        </p:spPr>
        <p:txBody>
          <a:bodyPr wrap="square" rtlCol="0">
            <a:spAutoFit/>
          </a:bodyPr>
          <a:lstStyle/>
          <a:p>
            <a:pPr marL="0" marR="0">
              <a:spcBef>
                <a:spcPts val="0"/>
              </a:spcBef>
              <a:spcAft>
                <a:spcPts val="600"/>
              </a:spcAft>
            </a:pPr>
            <a:r>
              <a:rPr lang="en-US" sz="1800" b="1" dirty="0">
                <a:effectLst/>
                <a:latin typeface="Calibri" panose="020F0502020204030204" pitchFamily="34" charset="0"/>
                <a:ea typeface="Calibri" panose="020F0502020204030204" pitchFamily="34" charset="0"/>
              </a:rPr>
              <a:t>What:</a:t>
            </a:r>
            <a:r>
              <a:rPr lang="en-US" sz="1800" dirty="0">
                <a:effectLst/>
                <a:latin typeface="Calibri" panose="020F0502020204030204" pitchFamily="34" charset="0"/>
                <a:ea typeface="Calibri" panose="020F0502020204030204" pitchFamily="34" charset="0"/>
              </a:rPr>
              <a:t>  MGT 403</a:t>
            </a:r>
          </a:p>
          <a:p>
            <a:pPr marL="0" marR="0">
              <a:spcBef>
                <a:spcPts val="0"/>
              </a:spcBef>
              <a:spcAft>
                <a:spcPts val="600"/>
              </a:spcAft>
            </a:pPr>
            <a:r>
              <a:rPr lang="en-US" sz="1800" b="1" dirty="0">
                <a:effectLst/>
                <a:latin typeface="Calibri" panose="020F0502020204030204" pitchFamily="34" charset="0"/>
                <a:ea typeface="Calibri" panose="020F0502020204030204" pitchFamily="34" charset="0"/>
              </a:rPr>
              <a:t>When:</a:t>
            </a:r>
            <a:r>
              <a:rPr lang="en-US" sz="1800" dirty="0">
                <a:effectLst/>
                <a:latin typeface="Calibri" panose="020F0502020204030204" pitchFamily="34" charset="0"/>
                <a:ea typeface="Calibri" panose="020F0502020204030204" pitchFamily="34" charset="0"/>
              </a:rPr>
              <a:t> September 6, 2023 8:00 am – 5:00 pm EST</a:t>
            </a:r>
          </a:p>
          <a:p>
            <a:pPr marL="0" marR="0">
              <a:spcBef>
                <a:spcPts val="0"/>
              </a:spcBef>
              <a:spcAft>
                <a:spcPts val="600"/>
              </a:spcAft>
            </a:pPr>
            <a:r>
              <a:rPr lang="en-US" sz="1800" b="1" dirty="0">
                <a:effectLst/>
                <a:latin typeface="Calibri" panose="020F0502020204030204" pitchFamily="34" charset="0"/>
                <a:ea typeface="Calibri" panose="020F0502020204030204" pitchFamily="34" charset="0"/>
              </a:rPr>
              <a:t>Where: </a:t>
            </a:r>
            <a:r>
              <a:rPr lang="en-US" sz="1800" dirty="0">
                <a:effectLst/>
                <a:latin typeface="Calibri" panose="020F0502020204030204" pitchFamily="34" charset="0"/>
                <a:ea typeface="Calibri" panose="020F0502020204030204" pitchFamily="34" charset="0"/>
              </a:rPr>
              <a:t>830 Phillips Lane, Louisville, KY 40209</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Prerequisites:</a:t>
            </a:r>
            <a:r>
              <a:rPr lang="en-US" sz="1800" dirty="0">
                <a:effectLst/>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IS-0100.b-Introduction to Incident Command System</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rPr>
              <a:t>IS-0368-Including people with Disabilities and Others with Access and Functional Needs in Disaster Operations</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IS-0200.b-ICS for Single Resources and Initial Action Incidents or IS-0200 </a:t>
            </a:r>
            <a:r>
              <a:rPr lang="en-US" sz="1800" dirty="0" err="1">
                <a:effectLst/>
                <a:latin typeface="Calibri" panose="020F0502020204030204" pitchFamily="34" charset="0"/>
                <a:ea typeface="Calibri" panose="020F0502020204030204" pitchFamily="34" charset="0"/>
              </a:rPr>
              <a:t>HCa</a:t>
            </a:r>
            <a:r>
              <a:rPr lang="en-US" sz="1800" dirty="0">
                <a:effectLst/>
                <a:latin typeface="Calibri" panose="020F0502020204030204" pitchFamily="34" charset="0"/>
                <a:ea typeface="Calibri" panose="020F0502020204030204" pitchFamily="34" charset="0"/>
              </a:rPr>
              <a:t>-Applying ICS to Healthcare Organi</a:t>
            </a:r>
            <a:r>
              <a:rPr lang="en-US" dirty="0">
                <a:latin typeface="Calibri" panose="020F0502020204030204" pitchFamily="34" charset="0"/>
                <a:ea typeface="Calibri" panose="020F0502020204030204" pitchFamily="34" charset="0"/>
              </a:rPr>
              <a:t>zations</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93200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37DE08-62EF-49E7-89A7-1C477076D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638BE08-08FB-4D80-BBD6-2D23CF506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77AC08-7B5C-0D9B-9AF7-A38014559C60}"/>
              </a:ext>
            </a:extLst>
          </p:cNvPr>
          <p:cNvSpPr>
            <a:spLocks noGrp="1"/>
          </p:cNvSpPr>
          <p:nvPr>
            <p:ph type="title"/>
          </p:nvPr>
        </p:nvSpPr>
        <p:spPr>
          <a:xfrm>
            <a:off x="1120624" y="1122807"/>
            <a:ext cx="9954443" cy="4297680"/>
          </a:xfrm>
          <a:noFill/>
          <a:ln>
            <a:noFill/>
          </a:ln>
        </p:spPr>
        <p:txBody>
          <a:bodyPr vert="horz" lIns="182880" tIns="182880" rIns="182880" bIns="182880" rtlCol="0" anchor="ctr">
            <a:normAutofit/>
          </a:bodyPr>
          <a:lstStyle/>
          <a:p>
            <a:r>
              <a:rPr lang="en-US" sz="6000" dirty="0">
                <a:solidFill>
                  <a:srgbClr val="FFFFFF"/>
                </a:solidFill>
              </a:rPr>
              <a:t>Empower Data Updates</a:t>
            </a:r>
            <a:br>
              <a:rPr lang="en-US" sz="6000" dirty="0">
                <a:solidFill>
                  <a:srgbClr val="FFFFFF"/>
                </a:solidFill>
              </a:rPr>
            </a:br>
            <a:br>
              <a:rPr lang="en-US" sz="6000" dirty="0">
                <a:solidFill>
                  <a:srgbClr val="FFFFFF"/>
                </a:solidFill>
              </a:rPr>
            </a:br>
            <a:r>
              <a:rPr lang="en-US" dirty="0" err="1">
                <a:solidFill>
                  <a:srgbClr val="FFFFFF"/>
                </a:solidFill>
              </a:rPr>
              <a:t>Janarae</a:t>
            </a:r>
            <a:r>
              <a:rPr lang="en-US" dirty="0">
                <a:solidFill>
                  <a:srgbClr val="FFFFFF"/>
                </a:solidFill>
              </a:rPr>
              <a:t> Conway</a:t>
            </a:r>
          </a:p>
        </p:txBody>
      </p:sp>
    </p:spTree>
    <p:extLst>
      <p:ext uri="{BB962C8B-B14F-4D97-AF65-F5344CB8AC3E}">
        <p14:creationId xmlns:p14="http://schemas.microsoft.com/office/powerpoint/2010/main" val="86314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0"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108" name="Rectangle 107">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3FD6B-6163-4519-B1EA-4094C065E389}"/>
              </a:ext>
            </a:extLst>
          </p:cNvPr>
          <p:cNvSpPr>
            <a:spLocks noGrp="1"/>
          </p:cNvSpPr>
          <p:nvPr>
            <p:ph type="title"/>
          </p:nvPr>
        </p:nvSpPr>
        <p:spPr>
          <a:xfrm>
            <a:off x="2125765" y="251974"/>
            <a:ext cx="8743271" cy="2871224"/>
          </a:xfrm>
        </p:spPr>
        <p:txBody>
          <a:bodyPr anchor="t">
            <a:noAutofit/>
          </a:bodyPr>
          <a:lstStyle/>
          <a:p>
            <a:pPr algn="ctr"/>
            <a:r>
              <a:rPr lang="en-US" sz="5400" dirty="0">
                <a:solidFill>
                  <a:schemeClr val="accent1"/>
                </a:solidFill>
              </a:rPr>
              <a:t>MACH 5 -</a:t>
            </a:r>
            <a:br>
              <a:rPr lang="en-US" sz="5400" dirty="0">
                <a:solidFill>
                  <a:schemeClr val="accent1"/>
                </a:solidFill>
              </a:rPr>
            </a:br>
            <a:r>
              <a:rPr lang="en-US" sz="5400" dirty="0">
                <a:solidFill>
                  <a:schemeClr val="accent1"/>
                </a:solidFill>
              </a:rPr>
              <a:t>5 Minutes to Preparedness</a:t>
            </a:r>
          </a:p>
        </p:txBody>
      </p:sp>
      <p:sp>
        <p:nvSpPr>
          <p:cNvPr id="110" name="Isosceles Triangle 109">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82" name="Picture 81" descr="Shape&#10;&#10;Description automatically generated with medium confidence">
            <a:extLst>
              <a:ext uri="{FF2B5EF4-FFF2-40B4-BE49-F238E27FC236}">
                <a16:creationId xmlns:a16="http://schemas.microsoft.com/office/drawing/2014/main" id="{E730C414-955A-4DA2-B009-BDD060724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5144766"/>
            <a:ext cx="1943216" cy="1454794"/>
          </a:xfrm>
          <a:prstGeom prst="rect">
            <a:avLst/>
          </a:prstGeom>
        </p:spPr>
      </p:pic>
      <p:pic>
        <p:nvPicPr>
          <p:cNvPr id="84" name="Picture 83" descr="Shape&#10;&#10;Description automatically generated with medium confidence">
            <a:extLst>
              <a:ext uri="{FF2B5EF4-FFF2-40B4-BE49-F238E27FC236}">
                <a16:creationId xmlns:a16="http://schemas.microsoft.com/office/drawing/2014/main" id="{72734A84-EDE0-4EC5-AE1C-FAA036D79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6797" y="5126459"/>
            <a:ext cx="1943216" cy="1454794"/>
          </a:xfrm>
          <a:prstGeom prst="rect">
            <a:avLst/>
          </a:prstGeom>
        </p:spPr>
      </p:pic>
      <p:pic>
        <p:nvPicPr>
          <p:cNvPr id="107" name="Picture 106" descr="Shape&#10;&#10;Description automatically generated with medium confidence">
            <a:extLst>
              <a:ext uri="{FF2B5EF4-FFF2-40B4-BE49-F238E27FC236}">
                <a16:creationId xmlns:a16="http://schemas.microsoft.com/office/drawing/2014/main" id="{6A3458B2-5A60-4285-AAFB-884B0282F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9197" y="5278859"/>
            <a:ext cx="1943216" cy="1454794"/>
          </a:xfrm>
          <a:prstGeom prst="rect">
            <a:avLst/>
          </a:prstGeom>
        </p:spPr>
      </p:pic>
      <p:pic>
        <p:nvPicPr>
          <p:cNvPr id="109" name="Picture 108" descr="Shape&#10;&#10;Description automatically generated with medium confidence">
            <a:extLst>
              <a:ext uri="{FF2B5EF4-FFF2-40B4-BE49-F238E27FC236}">
                <a16:creationId xmlns:a16="http://schemas.microsoft.com/office/drawing/2014/main" id="{3BF791C3-4956-44D1-B682-2C3CA172B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1597" y="5431259"/>
            <a:ext cx="1943216" cy="1454794"/>
          </a:xfrm>
          <a:prstGeom prst="rect">
            <a:avLst/>
          </a:prstGeom>
        </p:spPr>
      </p:pic>
      <p:sp>
        <p:nvSpPr>
          <p:cNvPr id="3" name="TextBox 2">
            <a:extLst>
              <a:ext uri="{FF2B5EF4-FFF2-40B4-BE49-F238E27FC236}">
                <a16:creationId xmlns:a16="http://schemas.microsoft.com/office/drawing/2014/main" id="{F59BA0E6-1C56-8ADD-D167-B1F8F0CDDCA2}"/>
              </a:ext>
            </a:extLst>
          </p:cNvPr>
          <p:cNvSpPr txBox="1"/>
          <p:nvPr/>
        </p:nvSpPr>
        <p:spPr>
          <a:xfrm>
            <a:off x="2399096" y="1969908"/>
            <a:ext cx="9327707" cy="3785652"/>
          </a:xfrm>
          <a:prstGeom prst="rect">
            <a:avLst/>
          </a:prstGeom>
          <a:noFill/>
        </p:spPr>
        <p:txBody>
          <a:bodyPr wrap="square" rtlCol="0">
            <a:spAutoFit/>
          </a:bodyPr>
          <a:lstStyle/>
          <a:p>
            <a:endParaRPr lang="en-US" sz="2400" dirty="0"/>
          </a:p>
          <a:p>
            <a:r>
              <a:rPr lang="en-US" sz="2400" dirty="0"/>
              <a:t>In the last scenario, you arrived at the EOC and began to set it up.  The generator is finally on, and with the lights on, you can see that there are many cracks in the walls, some overhead lights fell, and many items are scattered around the room. </a:t>
            </a:r>
          </a:p>
          <a:p>
            <a:endParaRPr lang="en-US" sz="2400" dirty="0"/>
          </a:p>
          <a:p>
            <a:r>
              <a:rPr lang="en-US" sz="2400" dirty="0"/>
              <a:t>What can be done now, before an earthquake strikes, to ensure that the EOC (or your regular work space) is a safe work place in </a:t>
            </a:r>
            <a:r>
              <a:rPr lang="en-US" sz="2400"/>
              <a:t>a disaster?</a:t>
            </a:r>
          </a:p>
          <a:p>
            <a:endParaRPr lang="en-US" sz="2400" dirty="0"/>
          </a:p>
          <a:p>
            <a:r>
              <a:rPr lang="en-US" sz="2400" b="1" dirty="0"/>
              <a:t>Keep responses to 25 to 30 seconds.</a:t>
            </a:r>
          </a:p>
        </p:txBody>
      </p:sp>
    </p:spTree>
    <p:extLst>
      <p:ext uri="{BB962C8B-B14F-4D97-AF65-F5344CB8AC3E}">
        <p14:creationId xmlns:p14="http://schemas.microsoft.com/office/powerpoint/2010/main" val="278012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034F24-0696-4BB4-AA78-1CCC50AEE4F4}"/>
              </a:ext>
            </a:extLst>
          </p:cNvPr>
          <p:cNvSpPr>
            <a:spLocks noGrp="1"/>
          </p:cNvSpPr>
          <p:nvPr>
            <p:ph idx="1"/>
          </p:nvPr>
        </p:nvSpPr>
        <p:spPr>
          <a:xfrm>
            <a:off x="967562" y="2773930"/>
            <a:ext cx="9932379" cy="2863471"/>
          </a:xfrm>
        </p:spPr>
        <p:txBody>
          <a:bodyPr>
            <a:normAutofit/>
          </a:bodyPr>
          <a:lstStyle/>
          <a:p>
            <a:pPr marL="0" indent="0" algn="ctr">
              <a:buNone/>
            </a:pPr>
            <a:r>
              <a:rPr lang="en-US" sz="2200" b="1" dirty="0"/>
              <a:t>REQUIRES VOTE</a:t>
            </a:r>
          </a:p>
          <a:p>
            <a:pPr marL="0" indent="0" algn="ctr">
              <a:buNone/>
            </a:pPr>
            <a:r>
              <a:rPr lang="en-US" sz="2200" dirty="0"/>
              <a:t>Discussion/Corrections? - Motion – Second</a:t>
            </a:r>
          </a:p>
          <a:p>
            <a:pPr marL="0" indent="0" algn="ctr">
              <a:buNone/>
            </a:pPr>
            <a:r>
              <a:rPr lang="en-US" sz="2200" dirty="0"/>
              <a:t>Zoom Voters:</a:t>
            </a:r>
            <a:r>
              <a:rPr lang="en-US" sz="2200" i="1" dirty="0"/>
              <a:t>  Put the following in the chat</a:t>
            </a:r>
          </a:p>
          <a:p>
            <a:pPr marL="2111375" lvl="8" indent="-457200">
              <a:buFont typeface="+mj-lt"/>
              <a:buAutoNum type="arabicPeriod"/>
            </a:pPr>
            <a:r>
              <a:rPr lang="en-US" sz="2000" i="1" dirty="0"/>
              <a:t>Minutes</a:t>
            </a:r>
          </a:p>
          <a:p>
            <a:pPr marL="2111375" lvl="8" indent="-457200">
              <a:buFont typeface="+mj-lt"/>
              <a:buAutoNum type="arabicPeriod"/>
            </a:pPr>
            <a:r>
              <a:rPr lang="en-US" sz="2000" i="1" dirty="0"/>
              <a:t>Agency/Your name</a:t>
            </a:r>
          </a:p>
          <a:p>
            <a:pPr marL="2111375" lvl="8" indent="-457200">
              <a:buFont typeface="+mj-lt"/>
              <a:buAutoNum type="arabicPeriod"/>
            </a:pPr>
            <a:r>
              <a:rPr lang="en-US" sz="2000" i="1" dirty="0"/>
              <a:t>Yes/No or With Revisions</a:t>
            </a:r>
          </a:p>
        </p:txBody>
      </p:sp>
      <p:sp>
        <p:nvSpPr>
          <p:cNvPr id="11" name="TextBox 10">
            <a:extLst>
              <a:ext uri="{FF2B5EF4-FFF2-40B4-BE49-F238E27FC236}">
                <a16:creationId xmlns:a16="http://schemas.microsoft.com/office/drawing/2014/main" id="{53838B3F-04D7-4D5A-A2E9-3D01C62945FA}"/>
              </a:ext>
            </a:extLst>
          </p:cNvPr>
          <p:cNvSpPr txBox="1"/>
          <p:nvPr/>
        </p:nvSpPr>
        <p:spPr>
          <a:xfrm>
            <a:off x="2432171" y="1316647"/>
            <a:ext cx="7327655" cy="1200329"/>
          </a:xfrm>
          <a:prstGeom prst="rect">
            <a:avLst/>
          </a:prstGeom>
          <a:noFill/>
        </p:spPr>
        <p:txBody>
          <a:bodyPr wrap="square">
            <a:spAutoFit/>
          </a:bodyPr>
          <a:lstStyle/>
          <a:p>
            <a:pPr algn="ctr"/>
            <a:r>
              <a:rPr lang="en-US" sz="3600" dirty="0"/>
              <a:t>MINUTES APPROVAL for </a:t>
            </a:r>
          </a:p>
          <a:p>
            <a:pPr algn="ctr"/>
            <a:r>
              <a:rPr lang="en-US" sz="3600" dirty="0"/>
              <a:t>March 9, 2023 Meeting</a:t>
            </a:r>
          </a:p>
        </p:txBody>
      </p:sp>
      <p:pic>
        <p:nvPicPr>
          <p:cNvPr id="5" name="Picture 4" descr="Shape&#10;&#10;Description automatically generated with medium confidence">
            <a:extLst>
              <a:ext uri="{FF2B5EF4-FFF2-40B4-BE49-F238E27FC236}">
                <a16:creationId xmlns:a16="http://schemas.microsoft.com/office/drawing/2014/main" id="{3679BC78-4B46-4CF5-AA70-A510A2C78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329" y="5736931"/>
            <a:ext cx="1384557" cy="1034956"/>
          </a:xfrm>
          <a:prstGeom prst="rect">
            <a:avLst/>
          </a:prstGeom>
        </p:spPr>
      </p:pic>
      <p:cxnSp>
        <p:nvCxnSpPr>
          <p:cNvPr id="8" name="Straight Arrow Connector 7">
            <a:extLst>
              <a:ext uri="{FF2B5EF4-FFF2-40B4-BE49-F238E27FC236}">
                <a16:creationId xmlns:a16="http://schemas.microsoft.com/office/drawing/2014/main" id="{5DA575F2-DCA0-4C1B-B5C0-A05D0A9BF23E}"/>
              </a:ext>
            </a:extLst>
          </p:cNvPr>
          <p:cNvCxnSpPr/>
          <p:nvPr/>
        </p:nvCxnSpPr>
        <p:spPr>
          <a:xfrm>
            <a:off x="1894098" y="2560937"/>
            <a:ext cx="807930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59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70AA297-2043-4BCF-B2AB-CE3E3CEDD299}"/>
              </a:ext>
            </a:extLst>
          </p:cNvPr>
          <p:cNvSpPr txBox="1"/>
          <p:nvPr/>
        </p:nvSpPr>
        <p:spPr>
          <a:xfrm>
            <a:off x="5248883" y="5891173"/>
            <a:ext cx="5559899" cy="959119"/>
          </a:xfrm>
          <a:prstGeom prst="rect">
            <a:avLst/>
          </a:prstGeom>
        </p:spPr>
        <p:txBody>
          <a:bodyPr vert="horz" lIns="91440" tIns="45720" rIns="91440" bIns="45720" rtlCol="0" anchor="ctr">
            <a:normAutofit/>
          </a:bodyPr>
          <a:lstStyle/>
          <a:p>
            <a:pPr algn="ctr" defTabSz="914400">
              <a:spcBef>
                <a:spcPts val="1000"/>
              </a:spcBef>
              <a:buClr>
                <a:schemeClr val="accent2"/>
              </a:buClr>
            </a:pPr>
            <a:r>
              <a:rPr lang="en-US" sz="1400" dirty="0">
                <a:solidFill>
                  <a:schemeClr val="tx1">
                    <a:lumMod val="85000"/>
                    <a:lumOff val="15000"/>
                  </a:schemeClr>
                </a:solidFill>
              </a:rPr>
              <a:t>*Core Partners are defined by the Assistant Secretary for Preparedness and Response as Hospitals, EMS, EMA, and Public Health</a:t>
            </a:r>
          </a:p>
        </p:txBody>
      </p:sp>
      <p:sp>
        <p:nvSpPr>
          <p:cNvPr id="13" name="TextBox 12">
            <a:extLst>
              <a:ext uri="{FF2B5EF4-FFF2-40B4-BE49-F238E27FC236}">
                <a16:creationId xmlns:a16="http://schemas.microsoft.com/office/drawing/2014/main" id="{54E6A400-A63D-44CB-9CBA-69123C0147FC}"/>
              </a:ext>
            </a:extLst>
          </p:cNvPr>
          <p:cNvSpPr txBox="1"/>
          <p:nvPr/>
        </p:nvSpPr>
        <p:spPr>
          <a:xfrm>
            <a:off x="5248883" y="1136871"/>
            <a:ext cx="6330585" cy="4278094"/>
          </a:xfrm>
          <a:prstGeom prst="rect">
            <a:avLst/>
          </a:prstGeom>
          <a:noFill/>
        </p:spPr>
        <p:txBody>
          <a:bodyPr wrap="square">
            <a:spAutoFit/>
          </a:bodyPr>
          <a:lstStyle/>
          <a:p>
            <a:pPr marL="342900" indent="-342900">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The drill was sent by TEXT and EMAIL.  This exercise served as </a:t>
            </a:r>
            <a:r>
              <a:rPr lang="en-US" sz="2000" dirty="0">
                <a:ea typeface="Calibri" panose="020F0502020204030204" pitchFamily="34" charset="0"/>
                <a:cs typeface="Calibri" panose="020F0502020204030204" pitchFamily="34" charset="0"/>
              </a:rPr>
              <a:t>a required redundant communications drill and the RSVP for this coalition meeting. </a:t>
            </a:r>
          </a:p>
          <a:p>
            <a:pPr marL="342900" indent="-342900">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Two components were responding YES (attending in person) or NO (not attending) or ZOOM (attending via Zoom) through BOTH text AND email. </a:t>
            </a:r>
          </a:p>
          <a:p>
            <a:pPr marL="342900" indent="-342900">
              <a:buFont typeface="Arial" panose="020B0604020202020204" pitchFamily="34" charset="0"/>
              <a:buChar char="•"/>
            </a:pPr>
            <a:endParaRPr lang="en-US" sz="2000" dirty="0">
              <a:cs typeface="Calibri" panose="020F0502020204030204" pitchFamily="34" charset="0"/>
            </a:endParaRPr>
          </a:p>
          <a:p>
            <a:pPr marL="0" indent="0" algn="ctr">
              <a:buNone/>
            </a:pPr>
            <a:r>
              <a:rPr lang="en-US" sz="2200" u="sng" dirty="0">
                <a:cs typeface="Calibri" panose="020F0502020204030204" pitchFamily="34" charset="0"/>
              </a:rPr>
              <a:t>Response from All Partners:</a:t>
            </a:r>
          </a:p>
          <a:p>
            <a:pPr marL="0" indent="0" algn="ctr">
              <a:buNone/>
            </a:pPr>
            <a:r>
              <a:rPr lang="en-US" sz="2200" dirty="0">
                <a:cs typeface="Calibri" panose="020F0502020204030204" pitchFamily="34" charset="0"/>
              </a:rPr>
              <a:t>	70.59% completed at least one portion of the drill</a:t>
            </a:r>
          </a:p>
          <a:p>
            <a:pPr marL="0" indent="0" algn="ctr">
              <a:buNone/>
            </a:pPr>
            <a:endParaRPr lang="en-US" sz="2200" u="sng" dirty="0">
              <a:cs typeface="Calibri" panose="020F0502020204030204" pitchFamily="34" charset="0"/>
            </a:endParaRPr>
          </a:p>
          <a:p>
            <a:pPr marL="0" indent="0" algn="ctr">
              <a:buNone/>
            </a:pPr>
            <a:r>
              <a:rPr lang="en-US" sz="2200" u="sng" dirty="0">
                <a:cs typeface="Calibri" panose="020F0502020204030204" pitchFamily="34" charset="0"/>
              </a:rPr>
              <a:t>Response from Core* Partners:</a:t>
            </a:r>
          </a:p>
          <a:p>
            <a:pPr marL="0" indent="0" algn="ctr">
              <a:buNone/>
            </a:pPr>
            <a:r>
              <a:rPr lang="en-US" sz="2200" dirty="0">
                <a:cs typeface="Calibri" panose="020F0502020204030204" pitchFamily="34" charset="0"/>
              </a:rPr>
              <a:t>	90.6% completed at least one portion of the drill</a:t>
            </a:r>
          </a:p>
          <a:p>
            <a:pPr marL="0" indent="0" algn="ctr">
              <a:buNone/>
            </a:pPr>
            <a:r>
              <a:rPr lang="en-US" sz="2200" dirty="0">
                <a:cs typeface="Calibri" panose="020F0502020204030204" pitchFamily="34" charset="0"/>
              </a:rPr>
              <a:t>	87.5% completed both portions of the drill</a:t>
            </a:r>
          </a:p>
        </p:txBody>
      </p:sp>
      <p:sp>
        <p:nvSpPr>
          <p:cNvPr id="15" name="TextBox 14">
            <a:extLst>
              <a:ext uri="{FF2B5EF4-FFF2-40B4-BE49-F238E27FC236}">
                <a16:creationId xmlns:a16="http://schemas.microsoft.com/office/drawing/2014/main" id="{9F3A5474-611E-40B0-8110-207667C9D6C5}"/>
              </a:ext>
            </a:extLst>
          </p:cNvPr>
          <p:cNvSpPr txBox="1"/>
          <p:nvPr/>
        </p:nvSpPr>
        <p:spPr>
          <a:xfrm>
            <a:off x="1118678" y="2213282"/>
            <a:ext cx="3902985" cy="2431435"/>
          </a:xfrm>
          <a:prstGeom prst="rect">
            <a:avLst/>
          </a:prstGeom>
          <a:noFill/>
        </p:spPr>
        <p:txBody>
          <a:bodyPr wrap="square">
            <a:spAutoFit/>
          </a:bodyPr>
          <a:lstStyle/>
          <a:p>
            <a:pPr algn="ctr"/>
            <a:r>
              <a:rPr lang="en-US" sz="3800" b="1" dirty="0">
                <a:cs typeface="Calibri" panose="020F0502020204030204" pitchFamily="34" charset="0"/>
              </a:rPr>
              <a:t>May 8 Redundant Communication Drill Results</a:t>
            </a:r>
          </a:p>
        </p:txBody>
      </p:sp>
      <p:pic>
        <p:nvPicPr>
          <p:cNvPr id="17" name="Picture 16" descr="Shape&#10;&#10;Description automatically generated with medium confidence">
            <a:extLst>
              <a:ext uri="{FF2B5EF4-FFF2-40B4-BE49-F238E27FC236}">
                <a16:creationId xmlns:a16="http://schemas.microsoft.com/office/drawing/2014/main" id="{B2AFA8D0-C810-43A8-851F-39F90C0DF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783" y="5812767"/>
            <a:ext cx="1283103" cy="959119"/>
          </a:xfrm>
          <a:prstGeom prst="rect">
            <a:avLst/>
          </a:prstGeom>
        </p:spPr>
      </p:pic>
      <p:pic>
        <p:nvPicPr>
          <p:cNvPr id="9" name="Picture 8">
            <a:extLst>
              <a:ext uri="{FF2B5EF4-FFF2-40B4-BE49-F238E27FC236}">
                <a16:creationId xmlns:a16="http://schemas.microsoft.com/office/drawing/2014/main" id="{4F34669A-583A-463C-A1AE-95D48C0BC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14" y="5730320"/>
            <a:ext cx="909782" cy="909782"/>
          </a:xfrm>
          <a:prstGeom prst="rect">
            <a:avLst/>
          </a:prstGeom>
        </p:spPr>
      </p:pic>
      <p:sp>
        <p:nvSpPr>
          <p:cNvPr id="11" name="TextBox 10">
            <a:extLst>
              <a:ext uri="{FF2B5EF4-FFF2-40B4-BE49-F238E27FC236}">
                <a16:creationId xmlns:a16="http://schemas.microsoft.com/office/drawing/2014/main" id="{74CDEF1B-2319-412D-916E-27A614ED8379}"/>
              </a:ext>
            </a:extLst>
          </p:cNvPr>
          <p:cNvSpPr txBox="1"/>
          <p:nvPr/>
        </p:nvSpPr>
        <p:spPr>
          <a:xfrm>
            <a:off x="1044381" y="5585046"/>
            <a:ext cx="1991306"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Gill Sans MT" panose="020B0502020104020203"/>
                <a:ea typeface="+mn-ea"/>
                <a:cs typeface="+mn-cs"/>
              </a:rPr>
              <a:t>Use this QR Code to sign in.  Be sure to list ALL agencies you represent!</a:t>
            </a:r>
          </a:p>
        </p:txBody>
      </p:sp>
    </p:spTree>
    <p:extLst>
      <p:ext uri="{BB962C8B-B14F-4D97-AF65-F5344CB8AC3E}">
        <p14:creationId xmlns:p14="http://schemas.microsoft.com/office/powerpoint/2010/main" val="3181788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00D1-6E7A-4089-382C-B130873770DB}"/>
              </a:ext>
            </a:extLst>
          </p:cNvPr>
          <p:cNvSpPr>
            <a:spLocks noGrp="1"/>
          </p:cNvSpPr>
          <p:nvPr>
            <p:ph type="title"/>
          </p:nvPr>
        </p:nvSpPr>
        <p:spPr>
          <a:xfrm>
            <a:off x="1623546" y="620230"/>
            <a:ext cx="8944897" cy="1325563"/>
          </a:xfrm>
        </p:spPr>
        <p:txBody>
          <a:bodyPr>
            <a:normAutofit/>
          </a:bodyPr>
          <a:lstStyle/>
          <a:p>
            <a:r>
              <a:rPr lang="en-US" sz="6600" dirty="0"/>
              <a:t>Miscellaneous/Questions</a:t>
            </a:r>
          </a:p>
        </p:txBody>
      </p:sp>
      <p:pic>
        <p:nvPicPr>
          <p:cNvPr id="3" name="Picture 2">
            <a:extLst>
              <a:ext uri="{FF2B5EF4-FFF2-40B4-BE49-F238E27FC236}">
                <a16:creationId xmlns:a16="http://schemas.microsoft.com/office/drawing/2014/main" id="{6B0E9719-ECD6-4282-9D8F-04321BE5C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73" y="5731876"/>
            <a:ext cx="1015289" cy="1015289"/>
          </a:xfrm>
          <a:prstGeom prst="rect">
            <a:avLst/>
          </a:prstGeom>
        </p:spPr>
      </p:pic>
      <p:sp>
        <p:nvSpPr>
          <p:cNvPr id="5" name="TextBox 4">
            <a:extLst>
              <a:ext uri="{FF2B5EF4-FFF2-40B4-BE49-F238E27FC236}">
                <a16:creationId xmlns:a16="http://schemas.microsoft.com/office/drawing/2014/main" id="{49C61A5F-05AB-4A57-B135-69D4D6DE08B7}"/>
              </a:ext>
            </a:extLst>
          </p:cNvPr>
          <p:cNvSpPr txBox="1"/>
          <p:nvPr/>
        </p:nvSpPr>
        <p:spPr>
          <a:xfrm>
            <a:off x="1156662" y="6054854"/>
            <a:ext cx="880107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sp>
        <p:nvSpPr>
          <p:cNvPr id="8" name="TextBox 7">
            <a:extLst>
              <a:ext uri="{FF2B5EF4-FFF2-40B4-BE49-F238E27FC236}">
                <a16:creationId xmlns:a16="http://schemas.microsoft.com/office/drawing/2014/main" id="{0E6B1B88-A3E0-5004-0F8E-20796FCFED14}"/>
              </a:ext>
            </a:extLst>
          </p:cNvPr>
          <p:cNvSpPr txBox="1"/>
          <p:nvPr/>
        </p:nvSpPr>
        <p:spPr>
          <a:xfrm>
            <a:off x="1293303" y="1729688"/>
            <a:ext cx="9605382" cy="4248086"/>
          </a:xfrm>
          <a:prstGeom prst="rect">
            <a:avLst/>
          </a:prstGeom>
          <a:noFill/>
        </p:spPr>
        <p:txBody>
          <a:bodyPr wrap="square">
            <a:spAutoFit/>
          </a:bodyPr>
          <a:lstStyle/>
          <a:p>
            <a:pPr marL="742950" lvl="1" indent="-285750">
              <a:lnSpc>
                <a:spcPct val="115000"/>
              </a:lnSpc>
              <a:buFont typeface="Courier New" panose="02070309020205020404" pitchFamily="49" charset="0"/>
              <a:buChar char="o"/>
            </a:pPr>
            <a:r>
              <a:rPr lang="en-US" sz="2400" dirty="0">
                <a:effectLst/>
                <a:latin typeface="+mj-lt"/>
                <a:ea typeface="Times New Roman" panose="02020603050405020304" pitchFamily="18" charset="0"/>
              </a:rPr>
              <a:t>Unmet Needs?</a:t>
            </a:r>
          </a:p>
          <a:p>
            <a:pPr marL="742950" lvl="1" indent="-285750">
              <a:lnSpc>
                <a:spcPct val="115000"/>
              </a:lnSpc>
              <a:buFont typeface="Courier New" panose="02070309020205020404" pitchFamily="49" charset="0"/>
              <a:buChar char="o"/>
            </a:pPr>
            <a:r>
              <a:rPr lang="en-US" sz="2400" dirty="0">
                <a:effectLst/>
                <a:latin typeface="+mj-lt"/>
                <a:ea typeface="Times New Roman" panose="02020603050405020304" pitchFamily="18" charset="0"/>
              </a:rPr>
              <a:t>Contacts for equipment requests, emergent needs through May 13 – May 21:</a:t>
            </a:r>
          </a:p>
          <a:p>
            <a:pPr marL="1200150" lvl="2" indent="-285750">
              <a:lnSpc>
                <a:spcPct val="115000"/>
              </a:lnSpc>
              <a:buFont typeface="Courier New" panose="02070309020205020404" pitchFamily="49" charset="0"/>
              <a:buChar char="o"/>
            </a:pPr>
            <a:r>
              <a:rPr lang="en-US" sz="2400" dirty="0">
                <a:effectLst/>
                <a:latin typeface="+mj-lt"/>
                <a:ea typeface="Times New Roman" panose="02020603050405020304" pitchFamily="18" charset="0"/>
              </a:rPr>
              <a:t>Gail Timperio, Healthcare Preparedness Coordinator, </a:t>
            </a:r>
            <a:r>
              <a:rPr lang="en-US" sz="2400" dirty="0">
                <a:effectLst/>
                <a:latin typeface="+mj-lt"/>
                <a:ea typeface="Times New Roman" panose="02020603050405020304" pitchFamily="18" charset="0"/>
                <a:hlinkClick r:id="rId3"/>
              </a:rPr>
              <a:t>CynthiaG.Timperio@ky.gov</a:t>
            </a:r>
            <a:r>
              <a:rPr lang="en-US" sz="2400" dirty="0">
                <a:effectLst/>
                <a:latin typeface="+mj-lt"/>
                <a:ea typeface="Times New Roman" panose="02020603050405020304" pitchFamily="18" charset="0"/>
              </a:rPr>
              <a:t> or 502-905-9963</a:t>
            </a:r>
          </a:p>
          <a:p>
            <a:pPr marL="1200150" lvl="2" indent="-285750">
              <a:lnSpc>
                <a:spcPct val="115000"/>
              </a:lnSpc>
              <a:buFont typeface="Courier New" panose="02070309020205020404" pitchFamily="49" charset="0"/>
              <a:buChar char="o"/>
            </a:pPr>
            <a:r>
              <a:rPr lang="en-US" sz="2400" dirty="0">
                <a:latin typeface="+mj-lt"/>
                <a:ea typeface="Times New Roman" panose="02020603050405020304" pitchFamily="18" charset="0"/>
              </a:rPr>
              <a:t>Ken Kik, Healthcare Preparedness Program Manager, </a:t>
            </a:r>
            <a:r>
              <a:rPr lang="en-US" sz="2400" dirty="0">
                <a:latin typeface="+mj-lt"/>
                <a:ea typeface="Times New Roman" panose="02020603050405020304" pitchFamily="18" charset="0"/>
                <a:hlinkClick r:id="rId4"/>
              </a:rPr>
              <a:t>Kenneth.Kik@ky.gov</a:t>
            </a:r>
            <a:r>
              <a:rPr lang="en-US" sz="2400" dirty="0">
                <a:latin typeface="+mj-lt"/>
                <a:ea typeface="Times New Roman" panose="02020603050405020304" pitchFamily="18" charset="0"/>
              </a:rPr>
              <a:t> </a:t>
            </a:r>
          </a:p>
          <a:p>
            <a:pPr marL="1200150" lvl="2" indent="-285750">
              <a:lnSpc>
                <a:spcPct val="115000"/>
              </a:lnSpc>
              <a:buFont typeface="Courier New" panose="02070309020205020404" pitchFamily="49" charset="0"/>
              <a:buChar char="o"/>
            </a:pPr>
            <a:r>
              <a:rPr lang="en-US" sz="2400" dirty="0">
                <a:effectLst/>
                <a:latin typeface="+mj-lt"/>
                <a:ea typeface="Times New Roman" panose="02020603050405020304" pitchFamily="18" charset="0"/>
              </a:rPr>
              <a:t>Anita Adams</a:t>
            </a:r>
            <a:r>
              <a:rPr lang="en-US" sz="2400" dirty="0">
                <a:latin typeface="+mj-lt"/>
                <a:ea typeface="Times New Roman" panose="02020603050405020304" pitchFamily="18" charset="0"/>
              </a:rPr>
              <a:t>, Regional Preparedness Coordinator, </a:t>
            </a:r>
            <a:r>
              <a:rPr lang="en-US" sz="2400" dirty="0">
                <a:latin typeface="+mj-lt"/>
                <a:ea typeface="Times New Roman" panose="02020603050405020304" pitchFamily="18" charset="0"/>
                <a:hlinkClick r:id="rId5"/>
              </a:rPr>
              <a:t>Anita.Adams@ky.gov</a:t>
            </a:r>
            <a:r>
              <a:rPr lang="en-US" sz="2400" dirty="0">
                <a:latin typeface="+mj-lt"/>
                <a:ea typeface="Times New Roman" panose="02020603050405020304" pitchFamily="18" charset="0"/>
              </a:rPr>
              <a:t> or 502-229-9256 (available after 5/18)</a:t>
            </a:r>
            <a:endParaRPr lang="en-US" sz="2400" dirty="0">
              <a:effectLst/>
              <a:latin typeface="+mj-lt"/>
              <a:ea typeface="Times New Roman" panose="02020603050405020304" pitchFamily="18" charset="0"/>
            </a:endParaRPr>
          </a:p>
          <a:p>
            <a:pPr marR="0" lvl="1">
              <a:lnSpc>
                <a:spcPct val="115000"/>
              </a:lnSpc>
              <a:spcBef>
                <a:spcPts val="0"/>
              </a:spcBef>
              <a:spcAft>
                <a:spcPts val="0"/>
              </a:spcAft>
            </a:pPr>
            <a:endParaRPr lang="en-US"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1921037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0A3A-69A8-81F4-26D0-B502CE7EFD07}"/>
              </a:ext>
            </a:extLst>
          </p:cNvPr>
          <p:cNvSpPr>
            <a:spLocks noGrp="1"/>
          </p:cNvSpPr>
          <p:nvPr>
            <p:ph type="title"/>
          </p:nvPr>
        </p:nvSpPr>
        <p:spPr/>
        <p:txBody>
          <a:bodyPr/>
          <a:lstStyle/>
          <a:p>
            <a:r>
              <a:rPr lang="en-US" dirty="0"/>
              <a:t>Meeting Changes!</a:t>
            </a:r>
          </a:p>
        </p:txBody>
      </p:sp>
      <p:sp>
        <p:nvSpPr>
          <p:cNvPr id="3" name="Content Placeholder 2">
            <a:extLst>
              <a:ext uri="{FF2B5EF4-FFF2-40B4-BE49-F238E27FC236}">
                <a16:creationId xmlns:a16="http://schemas.microsoft.com/office/drawing/2014/main" id="{33C0EC61-C82F-2AB4-FC88-D38D7FA96E88}"/>
              </a:ext>
            </a:extLst>
          </p:cNvPr>
          <p:cNvSpPr>
            <a:spLocks noGrp="1"/>
          </p:cNvSpPr>
          <p:nvPr>
            <p:ph idx="1"/>
          </p:nvPr>
        </p:nvSpPr>
        <p:spPr>
          <a:xfrm>
            <a:off x="2231136" y="2988298"/>
            <a:ext cx="7729728" cy="2751730"/>
          </a:xfrm>
        </p:spPr>
        <p:txBody>
          <a:bodyPr>
            <a:normAutofit/>
          </a:bodyPr>
          <a:lstStyle/>
          <a:p>
            <a:pPr algn="ctr"/>
            <a:r>
              <a:rPr lang="en-US" sz="3200" dirty="0"/>
              <a:t>September 14 meeting is Zoom ONLY</a:t>
            </a:r>
          </a:p>
          <a:p>
            <a:pPr algn="ctr"/>
            <a:r>
              <a:rPr lang="en-US" sz="3200" dirty="0"/>
              <a:t>December 7 Meeting</a:t>
            </a:r>
          </a:p>
        </p:txBody>
      </p:sp>
    </p:spTree>
    <p:extLst>
      <p:ext uri="{BB962C8B-B14F-4D97-AF65-F5344CB8AC3E}">
        <p14:creationId xmlns:p14="http://schemas.microsoft.com/office/powerpoint/2010/main" val="818373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E3E5-32E6-4941-BA46-19FD0AFCA3FC}"/>
              </a:ext>
            </a:extLst>
          </p:cNvPr>
          <p:cNvSpPr>
            <a:spLocks noGrp="1"/>
          </p:cNvSpPr>
          <p:nvPr>
            <p:ph type="title"/>
          </p:nvPr>
        </p:nvSpPr>
        <p:spPr>
          <a:xfrm>
            <a:off x="1428909" y="1643854"/>
            <a:ext cx="2289283" cy="1627792"/>
          </a:xfrm>
        </p:spPr>
        <p:txBody>
          <a:bodyPr vert="horz" lIns="274320" tIns="182880" rIns="274320" bIns="182880" rtlCol="0" anchor="ctr" anchorCtr="1">
            <a:normAutofit/>
          </a:bodyPr>
          <a:lstStyle/>
          <a:p>
            <a:r>
              <a:rPr lang="en-US" dirty="0">
                <a:solidFill>
                  <a:srgbClr val="262626"/>
                </a:solidFill>
              </a:rPr>
              <a:t>Next  Meeting	</a:t>
            </a:r>
          </a:p>
        </p:txBody>
      </p:sp>
      <p:sp>
        <p:nvSpPr>
          <p:cNvPr id="3" name="Content Placeholder 2">
            <a:extLst>
              <a:ext uri="{FF2B5EF4-FFF2-40B4-BE49-F238E27FC236}">
                <a16:creationId xmlns:a16="http://schemas.microsoft.com/office/drawing/2014/main" id="{A9136C23-6C28-42D6-982A-0791B685BDBF}"/>
              </a:ext>
            </a:extLst>
          </p:cNvPr>
          <p:cNvSpPr>
            <a:spLocks noGrp="1"/>
          </p:cNvSpPr>
          <p:nvPr>
            <p:ph idx="1"/>
          </p:nvPr>
        </p:nvSpPr>
        <p:spPr>
          <a:xfrm>
            <a:off x="369830" y="3586354"/>
            <a:ext cx="4407443" cy="1488136"/>
          </a:xfrm>
        </p:spPr>
        <p:txBody>
          <a:bodyPr vert="horz" lIns="91440" tIns="45720" rIns="91440" bIns="45720" rtlCol="0">
            <a:normAutofit fontScale="92500"/>
          </a:bodyPr>
          <a:lstStyle/>
          <a:p>
            <a:pPr marL="0" indent="0" algn="ctr">
              <a:buNone/>
            </a:pPr>
            <a:r>
              <a:rPr lang="en-US" sz="2400" b="1" dirty="0">
                <a:solidFill>
                  <a:schemeClr val="tx1">
                    <a:lumMod val="75000"/>
                    <a:lumOff val="25000"/>
                  </a:schemeClr>
                </a:solidFill>
              </a:rPr>
              <a:t>Thursday,  June 8, 2023</a:t>
            </a:r>
          </a:p>
          <a:p>
            <a:pPr marL="0" indent="0" algn="ctr">
              <a:buNone/>
            </a:pPr>
            <a:r>
              <a:rPr lang="en-US" sz="2400" dirty="0">
                <a:solidFill>
                  <a:schemeClr val="tx1">
                    <a:lumMod val="75000"/>
                    <a:lumOff val="25000"/>
                  </a:schemeClr>
                </a:solidFill>
              </a:rPr>
              <a:t>11:30am Lunch available/Networking</a:t>
            </a:r>
          </a:p>
          <a:p>
            <a:pPr marL="0" indent="0" algn="ctr">
              <a:buNone/>
            </a:pPr>
            <a:r>
              <a:rPr lang="en-US" sz="2400" dirty="0">
                <a:solidFill>
                  <a:schemeClr val="tx1">
                    <a:lumMod val="75000"/>
                    <a:lumOff val="25000"/>
                  </a:schemeClr>
                </a:solidFill>
              </a:rPr>
              <a:t>12:00pm Meeting time</a:t>
            </a:r>
          </a:p>
          <a:p>
            <a:pPr marL="0" indent="0" algn="ctr">
              <a:buNone/>
            </a:pPr>
            <a:endParaRPr lang="en-US" sz="2400" dirty="0">
              <a:solidFill>
                <a:schemeClr val="tx1">
                  <a:lumMod val="75000"/>
                  <a:lumOff val="25000"/>
                </a:schemeClr>
              </a:solidFill>
            </a:endParaRPr>
          </a:p>
          <a:p>
            <a:pPr marL="0" indent="0" algn="ctr">
              <a:buNone/>
            </a:pPr>
            <a:endParaRPr lang="en-US" sz="2400" dirty="0">
              <a:solidFill>
                <a:schemeClr val="tx1">
                  <a:lumMod val="75000"/>
                  <a:lumOff val="25000"/>
                </a:schemeClr>
              </a:solidFill>
            </a:endParaRPr>
          </a:p>
        </p:txBody>
      </p:sp>
      <p:pic>
        <p:nvPicPr>
          <p:cNvPr id="14" name="Picture 13" descr="Shape&#10;&#10;Description automatically generated with medium confidence">
            <a:extLst>
              <a:ext uri="{FF2B5EF4-FFF2-40B4-BE49-F238E27FC236}">
                <a16:creationId xmlns:a16="http://schemas.microsoft.com/office/drawing/2014/main" id="{08CC4A1F-22D7-4E9D-8DE6-E55DB0B0B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376" y="932890"/>
            <a:ext cx="6257544" cy="4677514"/>
          </a:xfrm>
          <a:prstGeom prst="rect">
            <a:avLst/>
          </a:prstGeom>
        </p:spPr>
      </p:pic>
      <p:pic>
        <p:nvPicPr>
          <p:cNvPr id="5" name="Picture 4">
            <a:extLst>
              <a:ext uri="{FF2B5EF4-FFF2-40B4-BE49-F238E27FC236}">
                <a16:creationId xmlns:a16="http://schemas.microsoft.com/office/drawing/2014/main" id="{E722D8FE-0DEC-42AA-BC69-C3DC46952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83" y="5791200"/>
            <a:ext cx="909782" cy="909782"/>
          </a:xfrm>
          <a:prstGeom prst="rect">
            <a:avLst/>
          </a:prstGeom>
        </p:spPr>
      </p:pic>
      <p:sp>
        <p:nvSpPr>
          <p:cNvPr id="7" name="TextBox 6">
            <a:extLst>
              <a:ext uri="{FF2B5EF4-FFF2-40B4-BE49-F238E27FC236}">
                <a16:creationId xmlns:a16="http://schemas.microsoft.com/office/drawing/2014/main" id="{0F939769-49BC-4F8F-92B8-D6F18DD4035B}"/>
              </a:ext>
            </a:extLst>
          </p:cNvPr>
          <p:cNvSpPr txBox="1"/>
          <p:nvPr/>
        </p:nvSpPr>
        <p:spPr>
          <a:xfrm>
            <a:off x="1078865" y="6142449"/>
            <a:ext cx="7185513"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spTree>
    <p:extLst>
      <p:ext uri="{BB962C8B-B14F-4D97-AF65-F5344CB8AC3E}">
        <p14:creationId xmlns:p14="http://schemas.microsoft.com/office/powerpoint/2010/main" val="146308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0" name="Freeform: Shape 3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2" name="Freeform: Shape 4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0F36FF-6AE9-4516-93CC-74A53DD9842B}"/>
              </a:ext>
            </a:extLst>
          </p:cNvPr>
          <p:cNvSpPr>
            <a:spLocks noGrp="1"/>
          </p:cNvSpPr>
          <p:nvPr>
            <p:ph type="ctrTitle"/>
          </p:nvPr>
        </p:nvSpPr>
        <p:spPr>
          <a:xfrm>
            <a:off x="1524003" y="1999615"/>
            <a:ext cx="9144000" cy="2764028"/>
          </a:xfrm>
        </p:spPr>
        <p:txBody>
          <a:bodyPr anchor="ctr">
            <a:normAutofit/>
          </a:bodyPr>
          <a:lstStyle/>
          <a:p>
            <a:r>
              <a:rPr lang="en-US" sz="7200" dirty="0"/>
              <a:t>HEART Coalition EPI Report</a:t>
            </a:r>
          </a:p>
        </p:txBody>
      </p:sp>
      <p:sp>
        <p:nvSpPr>
          <p:cNvPr id="44" name="Rectangle 4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668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302D93-E8B4-46E0-87BB-ECC887D84D3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4000" kern="1200" dirty="0">
                <a:solidFill>
                  <a:schemeClr val="tx1"/>
                </a:solidFill>
                <a:latin typeface="+mj-lt"/>
                <a:ea typeface="+mj-ea"/>
                <a:cs typeface="+mj-cs"/>
              </a:rPr>
              <a:t>Region 4 COVID-19 Numbers</a:t>
            </a: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5">
            <a:extLst>
              <a:ext uri="{FF2B5EF4-FFF2-40B4-BE49-F238E27FC236}">
                <a16:creationId xmlns:a16="http://schemas.microsoft.com/office/drawing/2014/main" id="{20AED214-7798-4002-AAF4-B36235B1F7A1}"/>
              </a:ext>
            </a:extLst>
          </p:cNvPr>
          <p:cNvGraphicFramePr>
            <a:graphicFrameLocks/>
          </p:cNvGraphicFramePr>
          <p:nvPr/>
        </p:nvGraphicFramePr>
        <p:xfrm>
          <a:off x="2585455" y="2139484"/>
          <a:ext cx="7021091" cy="4172039"/>
        </p:xfrm>
        <a:graphic>
          <a:graphicData uri="http://schemas.openxmlformats.org/drawingml/2006/table">
            <a:tbl>
              <a:tblPr firstRow="1" bandRow="1">
                <a:tableStyleId>{8799B23B-EC83-4686-B30A-512413B5E67A}</a:tableStyleId>
              </a:tblPr>
              <a:tblGrid>
                <a:gridCol w="2228784">
                  <a:extLst>
                    <a:ext uri="{9D8B030D-6E8A-4147-A177-3AD203B41FA5}">
                      <a16:colId xmlns:a16="http://schemas.microsoft.com/office/drawing/2014/main" val="128951652"/>
                    </a:ext>
                  </a:extLst>
                </a:gridCol>
                <a:gridCol w="2555856">
                  <a:extLst>
                    <a:ext uri="{9D8B030D-6E8A-4147-A177-3AD203B41FA5}">
                      <a16:colId xmlns:a16="http://schemas.microsoft.com/office/drawing/2014/main" val="1738123873"/>
                    </a:ext>
                  </a:extLst>
                </a:gridCol>
                <a:gridCol w="2236451">
                  <a:extLst>
                    <a:ext uri="{9D8B030D-6E8A-4147-A177-3AD203B41FA5}">
                      <a16:colId xmlns:a16="http://schemas.microsoft.com/office/drawing/2014/main" val="1107288883"/>
                    </a:ext>
                  </a:extLst>
                </a:gridCol>
              </a:tblGrid>
              <a:tr h="416903">
                <a:tc>
                  <a:txBody>
                    <a:bodyPr/>
                    <a:lstStyle/>
                    <a:p>
                      <a:pPr algn="l" fontAlgn="b"/>
                      <a:r>
                        <a:rPr lang="en-US" sz="1900" b="1" u="none" strike="noStrike" dirty="0">
                          <a:effectLst/>
                        </a:rPr>
                        <a:t>County</a:t>
                      </a:r>
                      <a:endParaRPr lang="en-US" sz="1900" b="1" i="0" u="none" strike="noStrike" dirty="0">
                        <a:solidFill>
                          <a:srgbClr val="FFFFFF"/>
                        </a:solidFill>
                        <a:effectLst/>
                        <a:latin typeface="Arial" panose="020B0604020202020204" pitchFamily="34" charset="0"/>
                      </a:endParaRPr>
                    </a:p>
                  </a:txBody>
                  <a:tcPr marL="10148" marR="10148" marT="10148" marB="0" anchor="b"/>
                </a:tc>
                <a:tc>
                  <a:txBody>
                    <a:bodyPr/>
                    <a:lstStyle/>
                    <a:p>
                      <a:pPr algn="ctr" fontAlgn="b"/>
                      <a:r>
                        <a:rPr lang="en-US" sz="1900" b="1" u="none" strike="noStrike" dirty="0">
                          <a:effectLst/>
                        </a:rPr>
                        <a:t>Cases</a:t>
                      </a:r>
                      <a:endParaRPr lang="en-US" sz="1900" b="1" i="0" u="none" strike="noStrike" dirty="0">
                        <a:solidFill>
                          <a:srgbClr val="FFFFFF"/>
                        </a:solidFill>
                        <a:effectLst/>
                        <a:latin typeface="Arial" panose="020B0604020202020204" pitchFamily="34" charset="0"/>
                      </a:endParaRPr>
                    </a:p>
                  </a:txBody>
                  <a:tcPr marL="10148" marR="10148" marT="10148" marB="0" anchor="b"/>
                </a:tc>
                <a:tc>
                  <a:txBody>
                    <a:bodyPr/>
                    <a:lstStyle/>
                    <a:p>
                      <a:pPr algn="ctr" fontAlgn="b"/>
                      <a:r>
                        <a:rPr lang="en-US" sz="1900" b="1" u="none" strike="noStrike" dirty="0">
                          <a:effectLst/>
                        </a:rPr>
                        <a:t>Deaths</a:t>
                      </a:r>
                      <a:endParaRPr lang="en-US" sz="1900" b="1" i="0" u="none" strike="noStrike" dirty="0">
                        <a:solidFill>
                          <a:srgbClr val="FFFFFF"/>
                        </a:solidFill>
                        <a:effectLst/>
                        <a:latin typeface="Arial" panose="020B0604020202020204" pitchFamily="34" charset="0"/>
                      </a:endParaRPr>
                    </a:p>
                  </a:txBody>
                  <a:tcPr marL="10148" marR="10148" marT="10148" marB="0" anchor="b"/>
                </a:tc>
                <a:extLst>
                  <a:ext uri="{0D108BD9-81ED-4DB2-BD59-A6C34878D82A}">
                    <a16:rowId xmlns:a16="http://schemas.microsoft.com/office/drawing/2014/main" val="4102872554"/>
                  </a:ext>
                </a:extLst>
              </a:tr>
              <a:tr h="341376">
                <a:tc>
                  <a:txBody>
                    <a:bodyPr/>
                    <a:lstStyle/>
                    <a:p>
                      <a:pPr algn="l" fontAlgn="b"/>
                      <a:r>
                        <a:rPr lang="en-US" sz="1900" u="none" strike="noStrike" dirty="0">
                          <a:effectLst/>
                        </a:rPr>
                        <a:t>Allen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8,628</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127</a:t>
                      </a:r>
                    </a:p>
                  </a:txBody>
                  <a:tcPr marL="9525" marR="9525" marT="9525" marB="0" anchor="b"/>
                </a:tc>
                <a:extLst>
                  <a:ext uri="{0D108BD9-81ED-4DB2-BD59-A6C34878D82A}">
                    <a16:rowId xmlns:a16="http://schemas.microsoft.com/office/drawing/2014/main" val="4038580345"/>
                  </a:ext>
                </a:extLst>
              </a:tr>
              <a:tr h="341376">
                <a:tc>
                  <a:txBody>
                    <a:bodyPr/>
                    <a:lstStyle/>
                    <a:p>
                      <a:pPr algn="l" fontAlgn="b"/>
                      <a:r>
                        <a:rPr lang="en-US" sz="1900" u="none" strike="noStrike" dirty="0">
                          <a:effectLst/>
                        </a:rPr>
                        <a:t>Barren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17,700</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257</a:t>
                      </a:r>
                    </a:p>
                  </a:txBody>
                  <a:tcPr marL="9525" marR="9525" marT="9525" marB="0" anchor="b"/>
                </a:tc>
                <a:extLst>
                  <a:ext uri="{0D108BD9-81ED-4DB2-BD59-A6C34878D82A}">
                    <a16:rowId xmlns:a16="http://schemas.microsoft.com/office/drawing/2014/main" val="3226754246"/>
                  </a:ext>
                </a:extLst>
              </a:tr>
              <a:tr h="341376">
                <a:tc>
                  <a:txBody>
                    <a:bodyPr/>
                    <a:lstStyle/>
                    <a:p>
                      <a:pPr algn="l" fontAlgn="b"/>
                      <a:r>
                        <a:rPr lang="en-US" sz="1900" u="none" strike="noStrike" dirty="0">
                          <a:effectLst/>
                        </a:rPr>
                        <a:t>Butler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4,845</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61</a:t>
                      </a:r>
                    </a:p>
                  </a:txBody>
                  <a:tcPr marL="9525" marR="9525" marT="9525" marB="0" anchor="b"/>
                </a:tc>
                <a:extLst>
                  <a:ext uri="{0D108BD9-81ED-4DB2-BD59-A6C34878D82A}">
                    <a16:rowId xmlns:a16="http://schemas.microsoft.com/office/drawing/2014/main" val="3869662931"/>
                  </a:ext>
                </a:extLst>
              </a:tr>
              <a:tr h="341376">
                <a:tc>
                  <a:txBody>
                    <a:bodyPr/>
                    <a:lstStyle/>
                    <a:p>
                      <a:pPr algn="l" fontAlgn="b"/>
                      <a:r>
                        <a:rPr lang="en-US" sz="1900" u="none" strike="noStrike" dirty="0">
                          <a:effectLst/>
                        </a:rPr>
                        <a:t>Edmonson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3,353</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61</a:t>
                      </a:r>
                    </a:p>
                  </a:txBody>
                  <a:tcPr marL="9525" marR="9525" marT="9525" marB="0" anchor="b"/>
                </a:tc>
                <a:extLst>
                  <a:ext uri="{0D108BD9-81ED-4DB2-BD59-A6C34878D82A}">
                    <a16:rowId xmlns:a16="http://schemas.microsoft.com/office/drawing/2014/main" val="1362805033"/>
                  </a:ext>
                </a:extLst>
              </a:tr>
              <a:tr h="341376">
                <a:tc>
                  <a:txBody>
                    <a:bodyPr/>
                    <a:lstStyle/>
                    <a:p>
                      <a:pPr algn="l" fontAlgn="b"/>
                      <a:r>
                        <a:rPr lang="en-US" sz="1900" u="none" strike="noStrike" dirty="0">
                          <a:effectLst/>
                        </a:rPr>
                        <a:t>Hart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6,978</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111</a:t>
                      </a:r>
                    </a:p>
                  </a:txBody>
                  <a:tcPr marL="9525" marR="9525" marT="9525" marB="0" anchor="b"/>
                </a:tc>
                <a:extLst>
                  <a:ext uri="{0D108BD9-81ED-4DB2-BD59-A6C34878D82A}">
                    <a16:rowId xmlns:a16="http://schemas.microsoft.com/office/drawing/2014/main" val="1644093784"/>
                  </a:ext>
                </a:extLst>
              </a:tr>
              <a:tr h="341376">
                <a:tc>
                  <a:txBody>
                    <a:bodyPr/>
                    <a:lstStyle/>
                    <a:p>
                      <a:pPr algn="l" fontAlgn="b"/>
                      <a:r>
                        <a:rPr lang="en-US" sz="1900" u="none" strike="noStrike" dirty="0">
                          <a:effectLst/>
                        </a:rPr>
                        <a:t>Logan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10,534</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142</a:t>
                      </a:r>
                    </a:p>
                  </a:txBody>
                  <a:tcPr marL="9525" marR="9525" marT="9525" marB="0" anchor="b"/>
                </a:tc>
                <a:extLst>
                  <a:ext uri="{0D108BD9-81ED-4DB2-BD59-A6C34878D82A}">
                    <a16:rowId xmlns:a16="http://schemas.microsoft.com/office/drawing/2014/main" val="3143942933"/>
                  </a:ext>
                </a:extLst>
              </a:tr>
              <a:tr h="341376">
                <a:tc>
                  <a:txBody>
                    <a:bodyPr/>
                    <a:lstStyle/>
                    <a:p>
                      <a:pPr algn="l" fontAlgn="b"/>
                      <a:r>
                        <a:rPr lang="en-US" sz="1900" u="none" strike="noStrike" dirty="0">
                          <a:effectLst/>
                        </a:rPr>
                        <a:t>Metcalfe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3,810</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80</a:t>
                      </a:r>
                    </a:p>
                  </a:txBody>
                  <a:tcPr marL="9525" marR="9525" marT="9525" marB="0" anchor="b"/>
                </a:tc>
                <a:extLst>
                  <a:ext uri="{0D108BD9-81ED-4DB2-BD59-A6C34878D82A}">
                    <a16:rowId xmlns:a16="http://schemas.microsoft.com/office/drawing/2014/main" val="994029740"/>
                  </a:ext>
                </a:extLst>
              </a:tr>
              <a:tr h="341376">
                <a:tc>
                  <a:txBody>
                    <a:bodyPr/>
                    <a:lstStyle/>
                    <a:p>
                      <a:pPr algn="l" fontAlgn="b"/>
                      <a:r>
                        <a:rPr lang="en-US" sz="1900" u="none" strike="noStrike" dirty="0">
                          <a:effectLst/>
                        </a:rPr>
                        <a:t>Monroe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4,556</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93</a:t>
                      </a:r>
                    </a:p>
                  </a:txBody>
                  <a:tcPr marL="9525" marR="9525" marT="9525" marB="0" anchor="b"/>
                </a:tc>
                <a:extLst>
                  <a:ext uri="{0D108BD9-81ED-4DB2-BD59-A6C34878D82A}">
                    <a16:rowId xmlns:a16="http://schemas.microsoft.com/office/drawing/2014/main" val="2467080400"/>
                  </a:ext>
                </a:extLst>
              </a:tr>
              <a:tr h="341376">
                <a:tc>
                  <a:txBody>
                    <a:bodyPr/>
                    <a:lstStyle/>
                    <a:p>
                      <a:pPr algn="l" fontAlgn="b"/>
                      <a:r>
                        <a:rPr lang="en-US" sz="1900" u="none" strike="noStrike" dirty="0">
                          <a:effectLst/>
                        </a:rPr>
                        <a:t>Simpson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7,668</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109</a:t>
                      </a:r>
                    </a:p>
                  </a:txBody>
                  <a:tcPr marL="9525" marR="9525" marT="9525" marB="0" anchor="b"/>
                </a:tc>
                <a:extLst>
                  <a:ext uri="{0D108BD9-81ED-4DB2-BD59-A6C34878D82A}">
                    <a16:rowId xmlns:a16="http://schemas.microsoft.com/office/drawing/2014/main" val="1683268989"/>
                  </a:ext>
                </a:extLst>
              </a:tr>
              <a:tr h="341376">
                <a:tc>
                  <a:txBody>
                    <a:bodyPr/>
                    <a:lstStyle/>
                    <a:p>
                      <a:pPr algn="l" fontAlgn="b"/>
                      <a:r>
                        <a:rPr lang="en-US" sz="1900" u="none" strike="noStrike" dirty="0">
                          <a:effectLst/>
                        </a:rPr>
                        <a:t>Warren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56,152</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438</a:t>
                      </a:r>
                    </a:p>
                  </a:txBody>
                  <a:tcPr marL="9525" marR="9525" marT="9525" marB="0" anchor="b"/>
                </a:tc>
                <a:extLst>
                  <a:ext uri="{0D108BD9-81ED-4DB2-BD59-A6C34878D82A}">
                    <a16:rowId xmlns:a16="http://schemas.microsoft.com/office/drawing/2014/main" val="1085448084"/>
                  </a:ext>
                </a:extLst>
              </a:tr>
              <a:tr h="341376">
                <a:tc>
                  <a:txBody>
                    <a:bodyPr/>
                    <a:lstStyle/>
                    <a:p>
                      <a:pPr algn="l" fontAlgn="b"/>
                      <a:r>
                        <a:rPr lang="en-US" sz="1900" b="1" u="none" strike="noStrike" dirty="0">
                          <a:effectLst/>
                        </a:rPr>
                        <a:t>Total:</a:t>
                      </a:r>
                      <a:endParaRPr lang="en-US" sz="1900" b="1"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1" u="none" strike="noStrike" kern="1200" dirty="0">
                          <a:solidFill>
                            <a:srgbClr val="000000"/>
                          </a:solidFill>
                          <a:effectLst/>
                          <a:latin typeface="+mn-lt"/>
                          <a:ea typeface="+mn-ea"/>
                          <a:cs typeface="+mn-cs"/>
                        </a:rPr>
                        <a:t>124,409</a:t>
                      </a:r>
                    </a:p>
                  </a:txBody>
                  <a:tcPr marL="9525" marR="9525" marT="9525" marB="0" anchor="b"/>
                </a:tc>
                <a:tc>
                  <a:txBody>
                    <a:bodyPr/>
                    <a:lstStyle/>
                    <a:p>
                      <a:pPr marL="0" algn="ctr" defTabSz="914411" rtl="0" eaLnBrk="1" fontAlgn="b" latinLnBrk="0" hangingPunct="1"/>
                      <a:r>
                        <a:rPr lang="en-US" sz="1900" b="1" u="none" strike="noStrike" kern="1200" dirty="0">
                          <a:solidFill>
                            <a:srgbClr val="000000"/>
                          </a:solidFill>
                          <a:effectLst/>
                          <a:latin typeface="+mn-lt"/>
                          <a:ea typeface="+mn-ea"/>
                          <a:cs typeface="+mn-cs"/>
                        </a:rPr>
                        <a:t>1,479</a:t>
                      </a:r>
                    </a:p>
                  </a:txBody>
                  <a:tcPr marL="9525" marR="9525" marT="9525" marB="0" anchor="b"/>
                </a:tc>
                <a:extLst>
                  <a:ext uri="{0D108BD9-81ED-4DB2-BD59-A6C34878D82A}">
                    <a16:rowId xmlns:a16="http://schemas.microsoft.com/office/drawing/2014/main" val="2233246492"/>
                  </a:ext>
                </a:extLst>
              </a:tr>
            </a:tbl>
          </a:graphicData>
        </a:graphic>
      </p:graphicFrame>
    </p:spTree>
    <p:extLst>
      <p:ext uri="{BB962C8B-B14F-4D97-AF65-F5344CB8AC3E}">
        <p14:creationId xmlns:p14="http://schemas.microsoft.com/office/powerpoint/2010/main" val="326111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302D93-E8B4-46E0-87BB-ECC887D84D3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4000" kern="1200" dirty="0">
                <a:solidFill>
                  <a:schemeClr val="tx1"/>
                </a:solidFill>
                <a:latin typeface="+mj-lt"/>
                <a:ea typeface="+mj-ea"/>
                <a:cs typeface="+mj-cs"/>
              </a:rPr>
              <a:t>2023 Weekly COVID-19 Cases</a:t>
            </a: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Inserted picture RelID:1">
            <a:extLst>
              <a:ext uri="{FF2B5EF4-FFF2-40B4-BE49-F238E27FC236}">
                <a16:creationId xmlns:a16="http://schemas.microsoft.com/office/drawing/2014/main" id="{00000000-0008-0000-0000-000002000000}"/>
              </a:ext>
            </a:extLst>
          </p:cNvPr>
          <p:cNvPicPr>
            <a:picLocks noChangeAspect="1"/>
          </p:cNvPicPr>
          <p:nvPr/>
        </p:nvPicPr>
        <p:blipFill>
          <a:blip r:embed="rId3"/>
          <a:stretch>
            <a:fillRect/>
          </a:stretch>
        </p:blipFill>
        <p:spPr>
          <a:xfrm>
            <a:off x="1903615" y="2702954"/>
            <a:ext cx="8302269" cy="3336269"/>
          </a:xfrm>
          <a:prstGeom prst="rect">
            <a:avLst/>
          </a:prstGeom>
        </p:spPr>
      </p:pic>
    </p:spTree>
    <p:extLst>
      <p:ext uri="{BB962C8B-B14F-4D97-AF65-F5344CB8AC3E}">
        <p14:creationId xmlns:p14="http://schemas.microsoft.com/office/powerpoint/2010/main" val="54440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44" name="Rectangle 1043">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26F30F-8EC7-4C4A-9F82-C7D5DCC1878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4000" kern="1200" dirty="0">
                <a:solidFill>
                  <a:schemeClr val="tx1"/>
                </a:solidFill>
                <a:latin typeface="+mj-lt"/>
                <a:ea typeface="+mj-ea"/>
                <a:cs typeface="+mj-cs"/>
              </a:rPr>
              <a:t>Influenza</a:t>
            </a:r>
          </a:p>
        </p:txBody>
      </p:sp>
      <p:sp>
        <p:nvSpPr>
          <p:cNvPr id="1046" name="Rectangle: Rounded Corners 1045">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6CB0F3A1-3893-4F15-942A-F39AA1B8CD78}"/>
              </a:ext>
            </a:extLst>
          </p:cNvPr>
          <p:cNvGraphicFramePr>
            <a:graphicFrameLocks/>
          </p:cNvGraphicFramePr>
          <p:nvPr/>
        </p:nvGraphicFramePr>
        <p:xfrm>
          <a:off x="697150" y="2044916"/>
          <a:ext cx="10797701" cy="4248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6CB0F3A1-3893-4F15-942A-F39AA1B8CD78}"/>
              </a:ext>
            </a:extLst>
          </p:cNvPr>
          <p:cNvGraphicFramePr>
            <a:graphicFrameLocks/>
          </p:cNvGraphicFramePr>
          <p:nvPr/>
        </p:nvGraphicFramePr>
        <p:xfrm>
          <a:off x="990189" y="2387816"/>
          <a:ext cx="10504661" cy="40536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501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9" name="Rectangle 106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71" name="Rectangle 107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26F30F-8EC7-4C4A-9F82-C7D5DCC1878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2800" kern="1200" dirty="0">
                <a:solidFill>
                  <a:schemeClr val="tx1"/>
                </a:solidFill>
                <a:latin typeface="+mj-lt"/>
                <a:ea typeface="+mj-ea"/>
                <a:cs typeface="+mj-cs"/>
              </a:rPr>
              <a:t>Barren River Reportable Disease 2023 Year to Date</a:t>
            </a:r>
          </a:p>
        </p:txBody>
      </p:sp>
      <p:sp>
        <p:nvSpPr>
          <p:cNvPr id="1073" name="Rectangle: Rounded Corners 107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Inserted picture RelID:1">
            <a:extLst>
              <a:ext uri="{FF2B5EF4-FFF2-40B4-BE49-F238E27FC236}">
                <a16:creationId xmlns:a16="http://schemas.microsoft.com/office/drawing/2014/main" id="{00000000-0008-0000-0000-000002000000}"/>
              </a:ext>
            </a:extLst>
          </p:cNvPr>
          <p:cNvPicPr>
            <a:picLocks noChangeAspect="1"/>
          </p:cNvPicPr>
          <p:nvPr/>
        </p:nvPicPr>
        <p:blipFill>
          <a:blip r:embed="rId3"/>
          <a:stretch>
            <a:fillRect/>
          </a:stretch>
        </p:blipFill>
        <p:spPr>
          <a:xfrm>
            <a:off x="252125" y="2202426"/>
            <a:ext cx="11685453" cy="4376646"/>
          </a:xfrm>
          <a:prstGeom prst="rect">
            <a:avLst/>
          </a:prstGeom>
          <a:ln w="12700">
            <a:solidFill>
              <a:srgbClr val="000000"/>
            </a:solidFill>
            <a:prstDash val="solid"/>
          </a:ln>
        </p:spPr>
      </p:pic>
    </p:spTree>
    <p:extLst>
      <p:ext uri="{BB962C8B-B14F-4D97-AF65-F5344CB8AC3E}">
        <p14:creationId xmlns:p14="http://schemas.microsoft.com/office/powerpoint/2010/main" val="3790011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8D337-5648-494C-BE3A-8F159DCC3AA4}"/>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Contact</a:t>
            </a:r>
          </a:p>
        </p:txBody>
      </p:sp>
      <p:graphicFrame>
        <p:nvGraphicFramePr>
          <p:cNvPr id="5" name="Content Placeholder 2">
            <a:extLst>
              <a:ext uri="{FF2B5EF4-FFF2-40B4-BE49-F238E27FC236}">
                <a16:creationId xmlns:a16="http://schemas.microsoft.com/office/drawing/2014/main" id="{37C63E33-7020-4E4A-59E0-3BC9C41C0615}"/>
              </a:ext>
            </a:extLst>
          </p:cNvPr>
          <p:cNvGraphicFramePr>
            <a:graphicFrameLocks noGrp="1"/>
          </p:cNvGraphicFramePr>
          <p:nvPr>
            <p:ph idx="1"/>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631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34334-FC14-A709-C42A-653D9E6E8873}"/>
              </a:ext>
            </a:extLst>
          </p:cNvPr>
          <p:cNvSpPr>
            <a:spLocks noGrp="1"/>
          </p:cNvSpPr>
          <p:nvPr>
            <p:ph type="title"/>
          </p:nvPr>
        </p:nvSpPr>
        <p:spPr>
          <a:xfrm>
            <a:off x="216817" y="586855"/>
            <a:ext cx="3451272" cy="3387497"/>
          </a:xfrm>
        </p:spPr>
        <p:txBody>
          <a:bodyPr anchor="b">
            <a:normAutofit/>
          </a:bodyPr>
          <a:lstStyle/>
          <a:p>
            <a:pPr algn="r"/>
            <a:r>
              <a:rPr lang="en-US" sz="3400" dirty="0">
                <a:solidFill>
                  <a:srgbClr val="FFFFFF"/>
                </a:solidFill>
              </a:rPr>
              <a:t>CDC Updates COVID-19 Universal Masking, Nursing Home Admission Testing Guidelines</a:t>
            </a:r>
          </a:p>
        </p:txBody>
      </p:sp>
      <p:sp>
        <p:nvSpPr>
          <p:cNvPr id="3" name="Content Placeholder 2">
            <a:extLst>
              <a:ext uri="{FF2B5EF4-FFF2-40B4-BE49-F238E27FC236}">
                <a16:creationId xmlns:a16="http://schemas.microsoft.com/office/drawing/2014/main" id="{34649D4F-AA0F-5AD2-80CA-326294CF807C}"/>
              </a:ext>
            </a:extLst>
          </p:cNvPr>
          <p:cNvSpPr>
            <a:spLocks noGrp="1"/>
          </p:cNvSpPr>
          <p:nvPr>
            <p:ph idx="1"/>
          </p:nvPr>
        </p:nvSpPr>
        <p:spPr>
          <a:xfrm>
            <a:off x="4810259" y="649480"/>
            <a:ext cx="6555347" cy="5546047"/>
          </a:xfrm>
        </p:spPr>
        <p:txBody>
          <a:bodyPr anchor="ctr">
            <a:normAutofit/>
          </a:bodyPr>
          <a:lstStyle/>
          <a:p>
            <a:endParaRPr lang="en-US" sz="1600" b="0" i="0" u="none" strike="noStrike" baseline="0">
              <a:latin typeface="Arial" panose="020B0604020202020204" pitchFamily="34" charset="0"/>
            </a:endParaRPr>
          </a:p>
          <a:p>
            <a:pPr marL="0" indent="0">
              <a:buNone/>
            </a:pPr>
            <a:r>
              <a:rPr lang="en-US" sz="1600" b="1" i="0" u="none" strike="noStrike" baseline="0">
                <a:latin typeface="Arial" panose="020B0604020202020204" pitchFamily="34" charset="0"/>
              </a:rPr>
              <a:t>KEY HIGHLIGHTS </a:t>
            </a:r>
            <a:endParaRPr lang="en-US" sz="1600" b="0" i="0" u="none" strike="noStrike" baseline="0">
              <a:latin typeface="Arial" panose="020B0604020202020204" pitchFamily="34" charset="0"/>
            </a:endParaRPr>
          </a:p>
          <a:p>
            <a:r>
              <a:rPr lang="en-US" sz="1600" b="0" i="0" u="none" strike="noStrike" baseline="0">
                <a:latin typeface="Arial" panose="020B0604020202020204" pitchFamily="34" charset="0"/>
              </a:rPr>
              <a:t>CDC no longer links universal masking guidelines to its COVID-19 community transmission metric, which the agency will not calculate after the May 11 conclusion of the COVID-19 public health emergency (PHE). </a:t>
            </a:r>
          </a:p>
          <a:p>
            <a:endParaRPr lang="en-US" sz="1600" b="0" i="0" u="none" strike="noStrike" baseline="0">
              <a:latin typeface="Arial" panose="020B0604020202020204" pitchFamily="34" charset="0"/>
            </a:endParaRPr>
          </a:p>
          <a:p>
            <a:r>
              <a:rPr lang="en-US" sz="1600" b="0" i="0" u="none" strike="noStrike" baseline="0">
                <a:latin typeface="Arial" panose="020B0604020202020204" pitchFamily="34" charset="0"/>
              </a:rPr>
              <a:t>The revised universal masking guidelines recommend that facilities: </a:t>
            </a:r>
          </a:p>
          <a:p>
            <a:pPr lvl="1"/>
            <a:r>
              <a:rPr lang="en-US" sz="1600">
                <a:latin typeface="Arial" panose="020B0604020202020204" pitchFamily="34" charset="0"/>
              </a:rPr>
              <a:t>U</a:t>
            </a:r>
            <a:r>
              <a:rPr lang="en-US" sz="1600" b="0" i="0" u="none" strike="noStrike" baseline="0">
                <a:latin typeface="Arial" panose="020B0604020202020204" pitchFamily="34" charset="0"/>
              </a:rPr>
              <a:t>se a risk-based assessment, stakeholder input and local metrics to determine how and when to implement universal masking; </a:t>
            </a:r>
          </a:p>
          <a:p>
            <a:pPr lvl="1"/>
            <a:r>
              <a:rPr lang="en-US" sz="1600" b="0" i="0" u="none" strike="noStrike" baseline="0">
                <a:latin typeface="Arial" panose="020B0604020202020204" pitchFamily="34" charset="0"/>
              </a:rPr>
              <a:t>Implement universal masking under specific circumstances such as during COVID-19 outbreaks in specific work units or areas or in accordance with state/local public health authority recommendations; and</a:t>
            </a:r>
          </a:p>
          <a:p>
            <a:pPr lvl="1"/>
            <a:r>
              <a:rPr lang="en-US" sz="1600" b="0" i="0" u="none" strike="noStrike" baseline="0">
                <a:latin typeface="Arial" panose="020B0604020202020204" pitchFamily="34" charset="0"/>
              </a:rPr>
              <a:t>Continue to allow individuals to wear masks or respirators based on personal preference. </a:t>
            </a:r>
          </a:p>
          <a:p>
            <a:endParaRPr lang="en-US" sz="1600" b="0" i="0" u="none" strike="noStrike" baseline="0">
              <a:latin typeface="Arial" panose="020B0604020202020204" pitchFamily="34" charset="0"/>
            </a:endParaRPr>
          </a:p>
          <a:p>
            <a:r>
              <a:rPr lang="en-US" sz="1600" b="0" i="0" u="none" strike="noStrike" baseline="0">
                <a:latin typeface="Arial" panose="020B0604020202020204" pitchFamily="34" charset="0"/>
              </a:rPr>
              <a:t>CDC no longer recommends testing all nursing home admissions for COVID-19; testing is now at the discretion of the facility. </a:t>
            </a:r>
          </a:p>
          <a:p>
            <a:endParaRPr lang="en-US" sz="1600"/>
          </a:p>
        </p:txBody>
      </p:sp>
    </p:spTree>
    <p:extLst>
      <p:ext uri="{BB962C8B-B14F-4D97-AF65-F5344CB8AC3E}">
        <p14:creationId xmlns:p14="http://schemas.microsoft.com/office/powerpoint/2010/main" val="1793690925"/>
      </p:ext>
    </p:extLst>
  </p:cSld>
  <p:clrMapOvr>
    <a:masterClrMapping/>
  </p:clrMapOvr>
</p:sld>
</file>

<file path=ppt/theme/theme1.xml><?xml version="1.0" encoding="utf-8"?>
<a:theme xmlns:a="http://schemas.openxmlformats.org/drawingml/2006/main" name="Parcel">
  <a:themeElements>
    <a:clrScheme name="Custom 9">
      <a:dk1>
        <a:srgbClr val="000000"/>
      </a:dk1>
      <a:lt1>
        <a:sysClr val="window" lastClr="FFFFFF"/>
      </a:lt1>
      <a:dk2>
        <a:srgbClr val="002D89"/>
      </a:dk2>
      <a:lt2>
        <a:srgbClr val="F8F8F8"/>
      </a:lt2>
      <a:accent1>
        <a:srgbClr val="002060"/>
      </a:accent1>
      <a:accent2>
        <a:srgbClr val="002166"/>
      </a:accent2>
      <a:accent3>
        <a:srgbClr val="002166"/>
      </a:accent3>
      <a:accent4>
        <a:srgbClr val="002166"/>
      </a:accent4>
      <a:accent5>
        <a:srgbClr val="5F5F5F"/>
      </a:accent5>
      <a:accent6>
        <a:srgbClr val="4D4D4D"/>
      </a:accent6>
      <a:hlink>
        <a:srgbClr val="5F5F5F"/>
      </a:hlink>
      <a:folHlink>
        <a:srgbClr val="919191"/>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10.xml><?xml version="1.0" encoding="utf-8"?>
<a:theme xmlns:a="http://schemas.openxmlformats.org/drawingml/2006/main" name="DPH Overview Slides">
  <a:themeElements>
    <a:clrScheme name="KDPH">
      <a:dk1>
        <a:sysClr val="windowText" lastClr="000000"/>
      </a:dk1>
      <a:lt1>
        <a:sysClr val="window" lastClr="FFFFFF"/>
      </a:lt1>
      <a:dk2>
        <a:srgbClr val="002649"/>
      </a:dk2>
      <a:lt2>
        <a:srgbClr val="D8D8D8"/>
      </a:lt2>
      <a:accent1>
        <a:srgbClr val="01203D"/>
      </a:accent1>
      <a:accent2>
        <a:srgbClr val="62BCF0"/>
      </a:accent2>
      <a:accent3>
        <a:srgbClr val="84BC49"/>
      </a:accent3>
      <a:accent4>
        <a:srgbClr val="D8D8D8"/>
      </a:accent4>
      <a:accent5>
        <a:srgbClr val="BBDEFB"/>
      </a:accent5>
      <a:accent6>
        <a:srgbClr val="A2A2A2"/>
      </a:accent6>
      <a:hlink>
        <a:srgbClr val="1F01FF"/>
      </a:hlink>
      <a:folHlink>
        <a:srgbClr val="C1A875"/>
      </a:folHlink>
    </a:clrScheme>
    <a:fontScheme name="Custom 1">
      <a:majorFont>
        <a:latin typeface="Gotham Black"/>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9">
      <a:dk1>
        <a:srgbClr val="000000"/>
      </a:dk1>
      <a:lt1>
        <a:sysClr val="window" lastClr="FFFFFF"/>
      </a:lt1>
      <a:dk2>
        <a:srgbClr val="002D89"/>
      </a:dk2>
      <a:lt2>
        <a:srgbClr val="F8F8F8"/>
      </a:lt2>
      <a:accent1>
        <a:srgbClr val="002060"/>
      </a:accent1>
      <a:accent2>
        <a:srgbClr val="002166"/>
      </a:accent2>
      <a:accent3>
        <a:srgbClr val="002166"/>
      </a:accent3>
      <a:accent4>
        <a:srgbClr val="002166"/>
      </a:accent4>
      <a:accent5>
        <a:srgbClr val="002166"/>
      </a:accent5>
      <a:accent6>
        <a:srgbClr val="002166"/>
      </a:accent6>
      <a:hlink>
        <a:srgbClr val="002166"/>
      </a:hlink>
      <a:folHlink>
        <a:srgbClr val="0021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19373</TotalTime>
  <Words>1655</Words>
  <Application>Microsoft Office PowerPoint</Application>
  <PresentationFormat>Widescreen</PresentationFormat>
  <Paragraphs>243</Paragraphs>
  <Slides>23</Slides>
  <Notes>5</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23</vt:i4>
      </vt:variant>
    </vt:vector>
  </HeadingPairs>
  <TitlesOfParts>
    <vt:vector size="45" baseType="lpstr">
      <vt:lpstr>Arial</vt:lpstr>
      <vt:lpstr>Calibri</vt:lpstr>
      <vt:lpstr>Calibri Light</vt:lpstr>
      <vt:lpstr>Courier New</vt:lpstr>
      <vt:lpstr>Gill Sans MT</vt:lpstr>
      <vt:lpstr>Gotham Bold</vt:lpstr>
      <vt:lpstr>Gotham Medium</vt:lpstr>
      <vt:lpstr>Grandview</vt:lpstr>
      <vt:lpstr>Symbol</vt:lpstr>
      <vt:lpstr>Verdana</vt:lpstr>
      <vt:lpstr>Wingdings</vt:lpstr>
      <vt:lpstr>Parcel</vt:lpstr>
      <vt:lpstr>Office Theme</vt:lpstr>
      <vt:lpstr>Office Theme</vt:lpstr>
      <vt:lpstr>Office Theme</vt:lpstr>
      <vt:lpstr>Office Theme</vt:lpstr>
      <vt:lpstr>Office Theme</vt:lpstr>
      <vt:lpstr>Office Theme</vt:lpstr>
      <vt:lpstr>Office Theme</vt:lpstr>
      <vt:lpstr>Office Theme</vt:lpstr>
      <vt:lpstr>DPH Overview Slides</vt:lpstr>
      <vt:lpstr>1_Office Theme</vt:lpstr>
      <vt:lpstr>PowerPoint Presentation</vt:lpstr>
      <vt:lpstr>PowerPoint Presentation</vt:lpstr>
      <vt:lpstr>HEART Coalition EPI Report</vt:lpstr>
      <vt:lpstr>Region 4 COVID-19 Numbers</vt:lpstr>
      <vt:lpstr>2023 Weekly COVID-19 Cases</vt:lpstr>
      <vt:lpstr>Influenza</vt:lpstr>
      <vt:lpstr>Barren River Reportable Disease 2023 Year to Date</vt:lpstr>
      <vt:lpstr>Contact</vt:lpstr>
      <vt:lpstr>CDC Updates COVID-19 Universal Masking, Nursing Home Admission Testing Guidelines</vt:lpstr>
      <vt:lpstr>PowerPoint Presentation</vt:lpstr>
      <vt:lpstr>Pediatric Surge Exercise April 27, 2023</vt:lpstr>
      <vt:lpstr>Executive Breakfast</vt:lpstr>
      <vt:lpstr>In-Person Training  </vt:lpstr>
      <vt:lpstr>In Person Training</vt:lpstr>
      <vt:lpstr>PowerPoint Presentation</vt:lpstr>
      <vt:lpstr>PowerPoint Presentation</vt:lpstr>
      <vt:lpstr>PowerPoint Presentation</vt:lpstr>
      <vt:lpstr>Empower Data Updates  Janarae Conway</vt:lpstr>
      <vt:lpstr>MACH 5 - 5 Minutes to Preparedness</vt:lpstr>
      <vt:lpstr>PowerPoint Presentation</vt:lpstr>
      <vt:lpstr>Miscellaneous/Questions</vt:lpstr>
      <vt:lpstr>Meeting Changes!</vt:lpstr>
      <vt:lpstr>Next  Meeting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Coleman, Yvette G (CHFS DPH DPHPS)</dc:creator>
  <cp:lastModifiedBy>Coleman, Yvette G (CHFS DPH DPHPS)</cp:lastModifiedBy>
  <cp:revision>262</cp:revision>
  <cp:lastPrinted>2023-05-11T13:10:24Z</cp:lastPrinted>
  <dcterms:created xsi:type="dcterms:W3CDTF">2021-10-11T22:05:15Z</dcterms:created>
  <dcterms:modified xsi:type="dcterms:W3CDTF">2023-05-11T13:16:07Z</dcterms:modified>
</cp:coreProperties>
</file>