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5" r:id="rId2"/>
    <p:sldMasterId id="2147484027" r:id="rId3"/>
    <p:sldMasterId id="2147484029" r:id="rId4"/>
    <p:sldMasterId id="2147484031" r:id="rId5"/>
    <p:sldMasterId id="2147484032" r:id="rId6"/>
    <p:sldMasterId id="2147484034" r:id="rId7"/>
    <p:sldMasterId id="2147484035" r:id="rId8"/>
    <p:sldMasterId id="2147484036" r:id="rId9"/>
    <p:sldMasterId id="2147484038" r:id="rId10"/>
    <p:sldMasterId id="2147484054" r:id="rId11"/>
  </p:sldMasterIdLst>
  <p:notesMasterIdLst>
    <p:notesMasterId r:id="rId34"/>
  </p:notesMasterIdLst>
  <p:sldIdLst>
    <p:sldId id="333" r:id="rId12"/>
    <p:sldId id="311" r:id="rId13"/>
    <p:sldId id="256" r:id="rId14"/>
    <p:sldId id="260" r:id="rId15"/>
    <p:sldId id="266" r:id="rId16"/>
    <p:sldId id="267" r:id="rId17"/>
    <p:sldId id="264" r:id="rId18"/>
    <p:sldId id="265" r:id="rId19"/>
    <p:sldId id="262" r:id="rId20"/>
    <p:sldId id="312" r:id="rId21"/>
    <p:sldId id="336" r:id="rId22"/>
    <p:sldId id="323" r:id="rId23"/>
    <p:sldId id="341" r:id="rId24"/>
    <p:sldId id="339" r:id="rId25"/>
    <p:sldId id="327" r:id="rId26"/>
    <p:sldId id="326" r:id="rId27"/>
    <p:sldId id="305" r:id="rId28"/>
    <p:sldId id="338" r:id="rId29"/>
    <p:sldId id="307" r:id="rId30"/>
    <p:sldId id="334" r:id="rId31"/>
    <p:sldId id="321"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Yvette G (CHFS DPH DPHPS)" initials="CYG(DD" lastIdx="3" clrIdx="0">
    <p:extLst>
      <p:ext uri="{19B8F6BF-5375-455C-9EA6-DF929625EA0E}">
        <p15:presenceInfo xmlns:p15="http://schemas.microsoft.com/office/powerpoint/2012/main" userId="S::yvette.coleman@ky.gov::319ed7f4-ac3f-41ca-83be-10159d9b23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2834A4"/>
    <a:srgbClr val="244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6" autoAdjust="0"/>
  </p:normalViewPr>
  <p:slideViewPr>
    <p:cSldViewPr snapToGrid="0">
      <p:cViewPr varScale="1">
        <p:scale>
          <a:sx n="109" d="100"/>
          <a:sy n="109" d="100"/>
        </p:scale>
        <p:origin x="672" y="108"/>
      </p:cViewPr>
      <p:guideLst/>
    </p:cSldViewPr>
  </p:slideViewPr>
  <p:outlineViewPr>
    <p:cViewPr>
      <p:scale>
        <a:sx n="33" d="100"/>
        <a:sy n="33" d="100"/>
      </p:scale>
      <p:origin x="0" y="-71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risten.eggles\Downloads\COVID19MasterLineLis-BarrenRiverDistrict_DATA_LABELS_2023-02-07_1134.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risten.eggles\Desktop\At%20Home%20Work\INFLUENZA%20FOLDER%202022-2023\Flu%20Data%202022-20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2023 Weekly</a:t>
            </a:r>
            <a:r>
              <a:rPr lang="en-US" sz="2800" b="1" baseline="0"/>
              <a:t> COVID Cases </a:t>
            </a:r>
            <a:endParaRPr lang="en-US" sz="2800" b="1"/>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2022</c:v>
                </c:pt>
              </c:strCache>
            </c:strRef>
          </c:tx>
          <c:spPr>
            <a:solidFill>
              <a:schemeClr val="accent1"/>
            </a:solidFill>
            <a:ln>
              <a:noFill/>
            </a:ln>
            <a:effectLst/>
          </c:spPr>
          <c:invertIfNegative val="0"/>
          <c:cat>
            <c:numRef>
              <c:f>Sheet3!$A$2:$A$6</c:f>
              <c:numCache>
                <c:formatCode>General</c:formatCode>
                <c:ptCount val="5"/>
                <c:pt idx="0">
                  <c:v>1</c:v>
                </c:pt>
                <c:pt idx="1">
                  <c:v>2</c:v>
                </c:pt>
                <c:pt idx="2">
                  <c:v>3</c:v>
                </c:pt>
                <c:pt idx="3">
                  <c:v>4</c:v>
                </c:pt>
                <c:pt idx="4">
                  <c:v>5</c:v>
                </c:pt>
              </c:numCache>
            </c:numRef>
          </c:cat>
          <c:val>
            <c:numRef>
              <c:f>Sheet3!$B$2:$B$6</c:f>
              <c:numCache>
                <c:formatCode>General</c:formatCode>
                <c:ptCount val="5"/>
                <c:pt idx="0">
                  <c:v>608</c:v>
                </c:pt>
                <c:pt idx="1">
                  <c:v>534</c:v>
                </c:pt>
                <c:pt idx="2">
                  <c:v>541</c:v>
                </c:pt>
                <c:pt idx="3">
                  <c:v>511</c:v>
                </c:pt>
                <c:pt idx="4">
                  <c:v>349</c:v>
                </c:pt>
              </c:numCache>
            </c:numRef>
          </c:val>
          <c:extLst>
            <c:ext xmlns:c16="http://schemas.microsoft.com/office/drawing/2014/chart" uri="{C3380CC4-5D6E-409C-BE32-E72D297353CC}">
              <c16:uniqueId val="{00000000-A9E5-4948-BBFD-FFAFF099F8A0}"/>
            </c:ext>
          </c:extLst>
        </c:ser>
        <c:dLbls>
          <c:showLegendKey val="0"/>
          <c:showVal val="0"/>
          <c:showCatName val="0"/>
          <c:showSerName val="0"/>
          <c:showPercent val="0"/>
          <c:showBubbleSize val="0"/>
        </c:dLbls>
        <c:gapWidth val="219"/>
        <c:overlap val="-27"/>
        <c:axId val="1884619631"/>
        <c:axId val="1884625455"/>
      </c:barChart>
      <c:catAx>
        <c:axId val="1884619631"/>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MMWR Week</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84625455"/>
        <c:crosses val="autoZero"/>
        <c:auto val="1"/>
        <c:lblAlgn val="ctr"/>
        <c:lblOffset val="100"/>
        <c:noMultiLvlLbl val="0"/>
      </c:catAx>
      <c:valAx>
        <c:axId val="1884625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Number of Cases</a:t>
                </a:r>
              </a:p>
            </c:rich>
          </c:tx>
          <c:layout>
            <c:manualLayout>
              <c:xMode val="edge"/>
              <c:yMode val="edge"/>
              <c:x val="7.9082641360221431E-3"/>
              <c:y val="0.259607058914907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84619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2022 vs. 2023 COVID Cases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608</c:v>
                </c:pt>
                <c:pt idx="1">
                  <c:v>534</c:v>
                </c:pt>
                <c:pt idx="2">
                  <c:v>541</c:v>
                </c:pt>
                <c:pt idx="3">
                  <c:v>511</c:v>
                </c:pt>
                <c:pt idx="4">
                  <c:v>349</c:v>
                </c:pt>
              </c:numCache>
            </c:numRef>
          </c:val>
          <c:extLst>
            <c:ext xmlns:c16="http://schemas.microsoft.com/office/drawing/2014/chart" uri="{C3380CC4-5D6E-409C-BE32-E72D297353CC}">
              <c16:uniqueId val="{00000000-8EA8-4E49-B058-DBFC5528B1D0}"/>
            </c:ext>
          </c:extLst>
        </c:ser>
        <c:ser>
          <c:idx val="1"/>
          <c:order val="1"/>
          <c:tx>
            <c:strRef>
              <c:f>Sheet1!$C$1</c:f>
              <c:strCache>
                <c:ptCount val="1"/>
                <c:pt idx="0">
                  <c:v>2022</c:v>
                </c:pt>
              </c:strCache>
            </c:strRef>
          </c:tx>
          <c:spPr>
            <a:solidFill>
              <a:schemeClr val="accent2"/>
            </a:solidFill>
            <a:ln>
              <a:noFill/>
            </a:ln>
            <a:effectLst/>
          </c:spPr>
          <c:invertIfNegative val="0"/>
          <c:cat>
            <c:numRef>
              <c:f>Sheet1!$A$2:$A$6</c:f>
              <c:numCache>
                <c:formatCode>General</c:formatCode>
                <c:ptCount val="5"/>
                <c:pt idx="0">
                  <c:v>1</c:v>
                </c:pt>
                <c:pt idx="1">
                  <c:v>2</c:v>
                </c:pt>
                <c:pt idx="2">
                  <c:v>3</c:v>
                </c:pt>
                <c:pt idx="3">
                  <c:v>4</c:v>
                </c:pt>
                <c:pt idx="4">
                  <c:v>5</c:v>
                </c:pt>
              </c:numCache>
            </c:numRef>
          </c:cat>
          <c:val>
            <c:numRef>
              <c:f>Sheet1!$C$2:$C$6</c:f>
              <c:numCache>
                <c:formatCode>General</c:formatCode>
                <c:ptCount val="5"/>
                <c:pt idx="0">
                  <c:v>3733</c:v>
                </c:pt>
                <c:pt idx="1">
                  <c:v>1048</c:v>
                </c:pt>
                <c:pt idx="2">
                  <c:v>7031</c:v>
                </c:pt>
                <c:pt idx="3">
                  <c:v>5242</c:v>
                </c:pt>
                <c:pt idx="4">
                  <c:v>3084</c:v>
                </c:pt>
              </c:numCache>
            </c:numRef>
          </c:val>
          <c:extLst>
            <c:ext xmlns:c16="http://schemas.microsoft.com/office/drawing/2014/chart" uri="{C3380CC4-5D6E-409C-BE32-E72D297353CC}">
              <c16:uniqueId val="{00000001-8EA8-4E49-B058-DBFC5528B1D0}"/>
            </c:ext>
          </c:extLst>
        </c:ser>
        <c:dLbls>
          <c:showLegendKey val="0"/>
          <c:showVal val="0"/>
          <c:showCatName val="0"/>
          <c:showSerName val="0"/>
          <c:showPercent val="0"/>
          <c:showBubbleSize val="0"/>
        </c:dLbls>
        <c:gapWidth val="219"/>
        <c:overlap val="-27"/>
        <c:axId val="1305075311"/>
        <c:axId val="1305076559"/>
      </c:barChart>
      <c:catAx>
        <c:axId val="130507531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MMWR Week</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5076559"/>
        <c:crosses val="autoZero"/>
        <c:auto val="1"/>
        <c:lblAlgn val="ctr"/>
        <c:lblOffset val="100"/>
        <c:noMultiLvlLbl val="0"/>
      </c:catAx>
      <c:valAx>
        <c:axId val="1305076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Number of Cases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5075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Confirmed</a:t>
            </a:r>
            <a:r>
              <a:rPr lang="en-US" sz="2400" baseline="0"/>
              <a:t> Flu Cases for 2022-2023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'Confirmed Flu Cases'!$B$1:$S$1</c:f>
              <c:strCache>
                <c:ptCount val="18"/>
                <c:pt idx="0">
                  <c:v>MMWR 40</c:v>
                </c:pt>
                <c:pt idx="1">
                  <c:v>MMWR 41</c:v>
                </c:pt>
                <c:pt idx="2">
                  <c:v>MMWR 42</c:v>
                </c:pt>
                <c:pt idx="3">
                  <c:v>MMWR 43</c:v>
                </c:pt>
                <c:pt idx="4">
                  <c:v>MMWR 44</c:v>
                </c:pt>
                <c:pt idx="5">
                  <c:v>MMWR 45</c:v>
                </c:pt>
                <c:pt idx="6">
                  <c:v>MMWR 46</c:v>
                </c:pt>
                <c:pt idx="7">
                  <c:v>MMWR 47</c:v>
                </c:pt>
                <c:pt idx="8">
                  <c:v>MMWR 48</c:v>
                </c:pt>
                <c:pt idx="9">
                  <c:v>MMWR 49</c:v>
                </c:pt>
                <c:pt idx="10">
                  <c:v>MMWR 50</c:v>
                </c:pt>
                <c:pt idx="11">
                  <c:v>MMWR 51</c:v>
                </c:pt>
                <c:pt idx="12">
                  <c:v>MMWR 52</c:v>
                </c:pt>
                <c:pt idx="13">
                  <c:v>MMWR 1</c:v>
                </c:pt>
                <c:pt idx="14">
                  <c:v>MMWR 2</c:v>
                </c:pt>
                <c:pt idx="15">
                  <c:v>MMWR 3</c:v>
                </c:pt>
                <c:pt idx="16">
                  <c:v>MMWR 4</c:v>
                </c:pt>
                <c:pt idx="17">
                  <c:v>MMWR 5</c:v>
                </c:pt>
              </c:strCache>
            </c:strRef>
          </c:cat>
          <c:val>
            <c:numRef>
              <c:f>'Confirmed Flu Cases'!$B$12:$S$12</c:f>
              <c:numCache>
                <c:formatCode>General</c:formatCode>
                <c:ptCount val="18"/>
                <c:pt idx="0">
                  <c:v>20</c:v>
                </c:pt>
                <c:pt idx="1">
                  <c:v>24</c:v>
                </c:pt>
                <c:pt idx="2">
                  <c:v>66</c:v>
                </c:pt>
                <c:pt idx="3">
                  <c:v>153</c:v>
                </c:pt>
                <c:pt idx="4">
                  <c:v>380</c:v>
                </c:pt>
                <c:pt idx="5">
                  <c:v>368</c:v>
                </c:pt>
                <c:pt idx="6">
                  <c:v>366</c:v>
                </c:pt>
                <c:pt idx="7">
                  <c:v>669</c:v>
                </c:pt>
                <c:pt idx="8">
                  <c:v>749</c:v>
                </c:pt>
                <c:pt idx="9">
                  <c:v>532</c:v>
                </c:pt>
                <c:pt idx="10">
                  <c:v>295</c:v>
                </c:pt>
                <c:pt idx="11">
                  <c:v>141</c:v>
                </c:pt>
                <c:pt idx="12">
                  <c:v>129</c:v>
                </c:pt>
                <c:pt idx="13">
                  <c:v>67</c:v>
                </c:pt>
                <c:pt idx="14">
                  <c:v>41</c:v>
                </c:pt>
                <c:pt idx="15">
                  <c:v>36</c:v>
                </c:pt>
                <c:pt idx="16">
                  <c:v>11</c:v>
                </c:pt>
                <c:pt idx="17">
                  <c:v>8</c:v>
                </c:pt>
              </c:numCache>
            </c:numRef>
          </c:val>
          <c:extLst>
            <c:ext xmlns:c16="http://schemas.microsoft.com/office/drawing/2014/chart" uri="{C3380CC4-5D6E-409C-BE32-E72D297353CC}">
              <c16:uniqueId val="{00000000-3249-4D05-B18E-358E50677680}"/>
            </c:ext>
          </c:extLst>
        </c:ser>
        <c:dLbls>
          <c:showLegendKey val="0"/>
          <c:showVal val="0"/>
          <c:showCatName val="0"/>
          <c:showSerName val="0"/>
          <c:showPercent val="0"/>
          <c:showBubbleSize val="0"/>
        </c:dLbls>
        <c:gapWidth val="219"/>
        <c:overlap val="-27"/>
        <c:axId val="668871967"/>
        <c:axId val="668884031"/>
      </c:barChart>
      <c:catAx>
        <c:axId val="6688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8884031"/>
        <c:crosses val="autoZero"/>
        <c:auto val="1"/>
        <c:lblAlgn val="ctr"/>
        <c:lblOffset val="100"/>
        <c:noMultiLvlLbl val="0"/>
      </c:catAx>
      <c:valAx>
        <c:axId val="66888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887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Commissioner’s Office</a:t>
          </a:r>
          <a:endParaRPr lang="en-US" sz="2000" i="1" dirty="0">
            <a:solidFill>
              <a:schemeClr val="bg1"/>
            </a:solidFill>
            <a:latin typeface="Grandview" panose="020B0502040204020203" pitchFamily="34" charset="0"/>
          </a:endParaRPr>
        </a:p>
      </dgm:t>
    </dgm:pt>
    <dgm:pt modelId="{C499392C-CCD8-4667-ABC7-27F285F4D7CD}" type="parTrans" cxnId="{4E9AA6E3-D355-401C-A6BF-119CB8513E5A}">
      <dgm:prSet/>
      <dgm:spPr/>
      <dgm:t>
        <a:bodyPr/>
        <a:lstStyle/>
        <a:p>
          <a:endParaRPr lang="en-US">
            <a:latin typeface="Grandview" panose="020B0502040204020203" pitchFamily="34" charset="0"/>
          </a:endParaRPr>
        </a:p>
      </dgm:t>
    </dgm:pt>
    <dgm:pt modelId="{9EE6FBBB-E592-4881-BC26-A964F93FED14}" type="sibTrans" cxnId="{4E9AA6E3-D355-401C-A6BF-119CB8513E5A}">
      <dgm:prSet/>
      <dgm:spPr/>
      <dgm:t>
        <a:bodyPr/>
        <a:lstStyle/>
        <a:p>
          <a:endParaRPr lang="en-US">
            <a:latin typeface="Grandview" panose="020B0502040204020203"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AEAE29A3-FF9F-4497-962E-AEF9F1A7EAC9}" type="sibTrans" cxnId="{C561B666-7D7A-4CFF-A534-76A7B1AFDBA8}">
      <dgm:prSet/>
      <dgm:spPr/>
      <dgm:t>
        <a:bodyPr/>
        <a:lstStyle/>
        <a:p>
          <a:endParaRPr lang="en-US">
            <a:latin typeface="Grandview" panose="020B0502040204020203" pitchFamily="34" charset="0"/>
          </a:endParaRPr>
        </a:p>
      </dgm:t>
    </dgm:pt>
    <dgm:pt modelId="{5949EB21-4911-4926-8458-9EEBA62DC847}">
      <dgm:prSet phldrT="[Text]" custT="1"/>
      <dgm:spPr>
        <a:solidFill>
          <a:srgbClr val="62BCF0"/>
        </a:solidFill>
        <a:ln w="28575">
          <a:noFill/>
        </a:ln>
      </dgm:spPr>
      <dgm:t>
        <a:bodyPr/>
        <a:lstStyle/>
        <a:p>
          <a:r>
            <a:rPr lang="en-US" sz="2000">
              <a:solidFill>
                <a:schemeClr val="bg1"/>
              </a:solidFill>
              <a:latin typeface="Grandview" panose="020B0502040204020203" pitchFamily="34" charset="0"/>
            </a:rPr>
            <a:t>Women’s Health</a:t>
          </a:r>
          <a:endParaRPr lang="en-US" sz="2000" dirty="0">
            <a:solidFill>
              <a:schemeClr val="bg1"/>
            </a:solidFill>
            <a:latin typeface="Grandview" panose="020B0502040204020203" pitchFamily="34" charset="0"/>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8317971A-2589-4C00-BBB7-6A1EE6FEA2D8}" type="sibTrans" cxnId="{D5460841-2773-499B-954B-032563B960E2}">
      <dgm:prSet/>
      <dgm:spPr/>
      <dgm:t>
        <a:bodyPr/>
        <a:lstStyle/>
        <a:p>
          <a:endParaRPr lang="en-US">
            <a:latin typeface="Grandview" panose="020B0502040204020203"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Grandview" panose="020B0502040204020203" pitchFamily="34" charset="0"/>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7291E221-0BAB-4182-9161-51E79B6002CD}" type="sibTrans" cxnId="{CC515B48-77B5-4D76-AA99-6C6B24B80A11}">
      <dgm:prSet/>
      <dgm:spPr/>
      <dgm:t>
        <a:bodyPr/>
        <a:lstStyle/>
        <a:p>
          <a:endParaRPr lang="en-US">
            <a:latin typeface="Grandview" panose="020B0502040204020203"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Grandview" panose="020B0502040204020203" pitchFamily="34" charset="0"/>
          </a:endParaRPr>
        </a:p>
      </dgm:t>
    </dgm:pt>
    <dgm:pt modelId="{B6E60E56-7A91-4CB5-A6E6-7AFF437EEB83}" type="sibTrans" cxnId="{32E03D97-96E3-4DD7-9C7D-F279B56AB2CD}">
      <dgm:prSet/>
      <dgm:spPr/>
      <dgm:t>
        <a:bodyPr/>
        <a:lstStyle/>
        <a:p>
          <a:endParaRPr lang="en-US">
            <a:latin typeface="Grandview" panose="020B0502040204020203"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EB3162B-DD54-463B-949D-ACA9C47C6D7F}" type="sibTrans" cxnId="{CEDEDDBB-1D2A-45B1-A3A9-2ADA843F3EB8}">
      <dgm:prSet/>
      <dgm:spPr/>
      <dgm:t>
        <a:bodyPr/>
        <a:lstStyle/>
        <a:p>
          <a:endParaRPr lang="en-US">
            <a:latin typeface="Grandview" panose="020B0502040204020203" pitchFamily="34" charset="0"/>
          </a:endParaRPr>
        </a:p>
      </dgm:t>
    </dgm:pt>
    <dgm:pt modelId="{98F641F5-43FC-4A7F-91B1-545C5E7DD563}">
      <dgm:prSet phldrT="[Text]" custT="1"/>
      <dgm:spPr>
        <a:solidFill>
          <a:srgbClr val="84BC49"/>
        </a:solidFill>
        <a:ln w="28575">
          <a:noFill/>
        </a:ln>
      </dgm:spPr>
      <dgm:t>
        <a:bodyPr/>
        <a:lstStyle/>
        <a:p>
          <a:r>
            <a:rPr lang="en-US" sz="2000">
              <a:solidFill>
                <a:schemeClr val="bg1"/>
              </a:solidFill>
              <a:latin typeface="Grandview" panose="020B0502040204020203" pitchFamily="34" charset="0"/>
            </a:rPr>
            <a:t>Laboratory Services</a:t>
          </a:r>
          <a:endParaRPr lang="en-US" sz="2000" dirty="0">
            <a:solidFill>
              <a:schemeClr val="bg1"/>
            </a:solidFill>
            <a:latin typeface="Grandview" panose="020B0502040204020203" pitchFamily="34" charset="0"/>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846EDF0-E76C-4AEB-A3D6-6B60AD2CAC87}" type="sibTrans" cxnId="{0DE76E73-D0DD-4E1C-AFAC-BDBD79BAA55B}">
      <dgm:prSet/>
      <dgm:spPr/>
      <dgm:t>
        <a:bodyPr/>
        <a:lstStyle/>
        <a:p>
          <a:endParaRPr lang="en-US">
            <a:latin typeface="Grandview" panose="020B0502040204020203"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0E4AB4C3-DBBE-4007-A8B5-2BFA2173F09F}" type="sibTrans" cxnId="{DA305433-3FC2-43BA-A04A-E323652EA15F}">
      <dgm:prSet/>
      <dgm:spPr/>
      <dgm:t>
        <a:bodyPr/>
        <a:lstStyle/>
        <a:p>
          <a:endParaRPr lang="en-US">
            <a:latin typeface="Grandview" panose="020B0502040204020203"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5CB2B-E1F8-457E-94CF-E14D919E6093}"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1026868B-6B1E-40A5-9C20-9D196E2E7E18}">
      <dgm:prSet/>
      <dgm:spPr/>
      <dgm:t>
        <a:bodyPr/>
        <a:lstStyle/>
        <a:p>
          <a:r>
            <a:rPr lang="en-US"/>
            <a:t>Regional Epi: Kristen Eggles </a:t>
          </a:r>
        </a:p>
      </dgm:t>
    </dgm:pt>
    <dgm:pt modelId="{1CE885E2-5EFA-4A28-8657-9EFEF8B44433}" type="parTrans" cxnId="{5A24DBC2-9737-45AC-B74B-1F0551500855}">
      <dgm:prSet/>
      <dgm:spPr/>
      <dgm:t>
        <a:bodyPr/>
        <a:lstStyle/>
        <a:p>
          <a:endParaRPr lang="en-US"/>
        </a:p>
      </dgm:t>
    </dgm:pt>
    <dgm:pt modelId="{FB6DF09D-86D8-4152-9A0B-7A41E1337A66}" type="sibTrans" cxnId="{5A24DBC2-9737-45AC-B74B-1F0551500855}">
      <dgm:prSet/>
      <dgm:spPr/>
      <dgm:t>
        <a:bodyPr/>
        <a:lstStyle/>
        <a:p>
          <a:endParaRPr lang="en-US"/>
        </a:p>
      </dgm:t>
    </dgm:pt>
    <dgm:pt modelId="{B8BCA8E6-63CF-47A9-88D9-4D16B58D282F}">
      <dgm:prSet/>
      <dgm:spPr/>
      <dgm:t>
        <a:bodyPr/>
        <a:lstStyle/>
        <a:p>
          <a:r>
            <a:rPr lang="en-US">
              <a:hlinkClick xmlns:r="http://schemas.openxmlformats.org/officeDocument/2006/relationships" r:id="rId1"/>
            </a:rPr>
            <a:t>Kristen.Eggles@ky.gov</a:t>
          </a:r>
          <a:endParaRPr lang="en-US"/>
        </a:p>
      </dgm:t>
    </dgm:pt>
    <dgm:pt modelId="{3C4E0C04-DC6C-41F1-9606-41FB3160CC1A}" type="parTrans" cxnId="{227C6C4E-53EB-4D7D-AB30-D80A26A52A1F}">
      <dgm:prSet/>
      <dgm:spPr/>
      <dgm:t>
        <a:bodyPr/>
        <a:lstStyle/>
        <a:p>
          <a:endParaRPr lang="en-US"/>
        </a:p>
      </dgm:t>
    </dgm:pt>
    <dgm:pt modelId="{78E7E44B-6F7B-4FBA-9B6F-1A4917C9DD05}" type="sibTrans" cxnId="{227C6C4E-53EB-4D7D-AB30-D80A26A52A1F}">
      <dgm:prSet/>
      <dgm:spPr/>
      <dgm:t>
        <a:bodyPr/>
        <a:lstStyle/>
        <a:p>
          <a:endParaRPr lang="en-US"/>
        </a:p>
      </dgm:t>
    </dgm:pt>
    <dgm:pt modelId="{C72CE8E1-9B13-420E-93DF-562E7AACD347}">
      <dgm:prSet/>
      <dgm:spPr/>
      <dgm:t>
        <a:bodyPr/>
        <a:lstStyle/>
        <a:p>
          <a:r>
            <a:rPr lang="en-US"/>
            <a:t>Ext. 262</a:t>
          </a:r>
        </a:p>
      </dgm:t>
    </dgm:pt>
    <dgm:pt modelId="{1B21523E-9AD1-4C62-848B-774A02F5E0AB}" type="parTrans" cxnId="{24336290-88B7-4997-BECB-8FC43156B74D}">
      <dgm:prSet/>
      <dgm:spPr/>
      <dgm:t>
        <a:bodyPr/>
        <a:lstStyle/>
        <a:p>
          <a:endParaRPr lang="en-US"/>
        </a:p>
      </dgm:t>
    </dgm:pt>
    <dgm:pt modelId="{D2295D41-0FCE-4423-85D6-5CD8AE5F1815}" type="sibTrans" cxnId="{24336290-88B7-4997-BECB-8FC43156B74D}">
      <dgm:prSet/>
      <dgm:spPr/>
      <dgm:t>
        <a:bodyPr/>
        <a:lstStyle/>
        <a:p>
          <a:endParaRPr lang="en-US"/>
        </a:p>
      </dgm:t>
    </dgm:pt>
    <dgm:pt modelId="{8954F0F5-FA00-4F1A-9E2A-58E64C5E9A6B}">
      <dgm:prSet/>
      <dgm:spPr/>
      <dgm:t>
        <a:bodyPr/>
        <a:lstStyle/>
        <a:p>
          <a:r>
            <a:rPr lang="en-US"/>
            <a:t>District Epi: India Martinez</a:t>
          </a:r>
        </a:p>
      </dgm:t>
    </dgm:pt>
    <dgm:pt modelId="{A488331F-3DB9-4295-A057-200ED87B32CF}" type="parTrans" cxnId="{E5B1BE5F-A3D4-4A32-8A5C-17F20F3269DD}">
      <dgm:prSet/>
      <dgm:spPr/>
      <dgm:t>
        <a:bodyPr/>
        <a:lstStyle/>
        <a:p>
          <a:endParaRPr lang="en-US"/>
        </a:p>
      </dgm:t>
    </dgm:pt>
    <dgm:pt modelId="{28442F12-79EE-480B-8581-B09B7520FAF2}" type="sibTrans" cxnId="{E5B1BE5F-A3D4-4A32-8A5C-17F20F3269DD}">
      <dgm:prSet/>
      <dgm:spPr/>
      <dgm:t>
        <a:bodyPr/>
        <a:lstStyle/>
        <a:p>
          <a:endParaRPr lang="en-US"/>
        </a:p>
      </dgm:t>
    </dgm:pt>
    <dgm:pt modelId="{DD537BEB-05E7-4387-8F3E-3D5088CD66DE}">
      <dgm:prSet/>
      <dgm:spPr/>
      <dgm:t>
        <a:bodyPr/>
        <a:lstStyle/>
        <a:p>
          <a:r>
            <a:rPr lang="en-US">
              <a:hlinkClick xmlns:r="http://schemas.openxmlformats.org/officeDocument/2006/relationships" r:id="rId2"/>
            </a:rPr>
            <a:t>India.Martinez@barrenriverhealth.org</a:t>
          </a:r>
          <a:endParaRPr lang="en-US"/>
        </a:p>
      </dgm:t>
    </dgm:pt>
    <dgm:pt modelId="{295A35DF-F71E-43FD-B672-8BAFDE434769}" type="parTrans" cxnId="{27F5FCA0-C441-4FCC-8B3B-27DA0FCB0C58}">
      <dgm:prSet/>
      <dgm:spPr/>
      <dgm:t>
        <a:bodyPr/>
        <a:lstStyle/>
        <a:p>
          <a:endParaRPr lang="en-US"/>
        </a:p>
      </dgm:t>
    </dgm:pt>
    <dgm:pt modelId="{9284E3BE-A5FC-47F7-937A-C044F568C0ED}" type="sibTrans" cxnId="{27F5FCA0-C441-4FCC-8B3B-27DA0FCB0C58}">
      <dgm:prSet/>
      <dgm:spPr/>
      <dgm:t>
        <a:bodyPr/>
        <a:lstStyle/>
        <a:p>
          <a:endParaRPr lang="en-US"/>
        </a:p>
      </dgm:t>
    </dgm:pt>
    <dgm:pt modelId="{29B63B0E-2173-4C0A-825D-68EFB093B832}">
      <dgm:prSet/>
      <dgm:spPr/>
      <dgm:t>
        <a:bodyPr/>
        <a:lstStyle/>
        <a:p>
          <a:r>
            <a:rPr lang="en-US"/>
            <a:t>Ext. 105</a:t>
          </a:r>
        </a:p>
      </dgm:t>
    </dgm:pt>
    <dgm:pt modelId="{B7FF473B-D9E2-4775-8A81-A64454D1354D}" type="parTrans" cxnId="{CEB8B812-BF8F-487B-BD5B-2BDCA0498FA2}">
      <dgm:prSet/>
      <dgm:spPr/>
      <dgm:t>
        <a:bodyPr/>
        <a:lstStyle/>
        <a:p>
          <a:endParaRPr lang="en-US"/>
        </a:p>
      </dgm:t>
    </dgm:pt>
    <dgm:pt modelId="{B08A98A7-D47E-42C3-BE37-D59C40012C83}" type="sibTrans" cxnId="{CEB8B812-BF8F-487B-BD5B-2BDCA0498FA2}">
      <dgm:prSet/>
      <dgm:spPr/>
      <dgm:t>
        <a:bodyPr/>
        <a:lstStyle/>
        <a:p>
          <a:endParaRPr lang="en-US"/>
        </a:p>
      </dgm:t>
    </dgm:pt>
    <dgm:pt modelId="{63529F29-F144-495B-BD62-D9B6F2D7AE58}" type="pres">
      <dgm:prSet presAssocID="{E285CB2B-E1F8-457E-94CF-E14D919E6093}" presName="linear" presStyleCnt="0">
        <dgm:presLayoutVars>
          <dgm:dir/>
          <dgm:animLvl val="lvl"/>
          <dgm:resizeHandles val="exact"/>
        </dgm:presLayoutVars>
      </dgm:prSet>
      <dgm:spPr/>
    </dgm:pt>
    <dgm:pt modelId="{DDC0D550-35C7-40C7-B6C9-6EC6B8414D24}" type="pres">
      <dgm:prSet presAssocID="{1026868B-6B1E-40A5-9C20-9D196E2E7E18}" presName="parentLin" presStyleCnt="0"/>
      <dgm:spPr/>
    </dgm:pt>
    <dgm:pt modelId="{FC98EF43-16AD-495C-8826-C039E4579E87}" type="pres">
      <dgm:prSet presAssocID="{1026868B-6B1E-40A5-9C20-9D196E2E7E18}" presName="parentLeftMargin" presStyleLbl="node1" presStyleIdx="0" presStyleCnt="2"/>
      <dgm:spPr/>
    </dgm:pt>
    <dgm:pt modelId="{662761AC-C65D-4975-8CA9-1CD5F2332F78}" type="pres">
      <dgm:prSet presAssocID="{1026868B-6B1E-40A5-9C20-9D196E2E7E18}" presName="parentText" presStyleLbl="node1" presStyleIdx="0" presStyleCnt="2">
        <dgm:presLayoutVars>
          <dgm:chMax val="0"/>
          <dgm:bulletEnabled val="1"/>
        </dgm:presLayoutVars>
      </dgm:prSet>
      <dgm:spPr/>
    </dgm:pt>
    <dgm:pt modelId="{857B66D0-7944-4C19-BD14-243CA4E7655B}" type="pres">
      <dgm:prSet presAssocID="{1026868B-6B1E-40A5-9C20-9D196E2E7E18}" presName="negativeSpace" presStyleCnt="0"/>
      <dgm:spPr/>
    </dgm:pt>
    <dgm:pt modelId="{B4384C4A-6AB1-4A5D-9736-4E0C4D46D426}" type="pres">
      <dgm:prSet presAssocID="{1026868B-6B1E-40A5-9C20-9D196E2E7E18}" presName="childText" presStyleLbl="conFgAcc1" presStyleIdx="0" presStyleCnt="2">
        <dgm:presLayoutVars>
          <dgm:bulletEnabled val="1"/>
        </dgm:presLayoutVars>
      </dgm:prSet>
      <dgm:spPr/>
    </dgm:pt>
    <dgm:pt modelId="{4F24926C-34B1-44DC-A492-8B2CA71BD920}" type="pres">
      <dgm:prSet presAssocID="{FB6DF09D-86D8-4152-9A0B-7A41E1337A66}" presName="spaceBetweenRectangles" presStyleCnt="0"/>
      <dgm:spPr/>
    </dgm:pt>
    <dgm:pt modelId="{C73A3FCC-E37A-4AC9-9296-2EA2BF3B4ACC}" type="pres">
      <dgm:prSet presAssocID="{8954F0F5-FA00-4F1A-9E2A-58E64C5E9A6B}" presName="parentLin" presStyleCnt="0"/>
      <dgm:spPr/>
    </dgm:pt>
    <dgm:pt modelId="{E9A8DFE5-76F6-4DF0-A23A-90C98605988B}" type="pres">
      <dgm:prSet presAssocID="{8954F0F5-FA00-4F1A-9E2A-58E64C5E9A6B}" presName="parentLeftMargin" presStyleLbl="node1" presStyleIdx="0" presStyleCnt="2"/>
      <dgm:spPr/>
    </dgm:pt>
    <dgm:pt modelId="{0E855E36-B58B-45B8-A3D8-949B770DB796}" type="pres">
      <dgm:prSet presAssocID="{8954F0F5-FA00-4F1A-9E2A-58E64C5E9A6B}" presName="parentText" presStyleLbl="node1" presStyleIdx="1" presStyleCnt="2">
        <dgm:presLayoutVars>
          <dgm:chMax val="0"/>
          <dgm:bulletEnabled val="1"/>
        </dgm:presLayoutVars>
      </dgm:prSet>
      <dgm:spPr/>
    </dgm:pt>
    <dgm:pt modelId="{615C5AD1-C691-4279-BDDB-DE3065BA77A7}" type="pres">
      <dgm:prSet presAssocID="{8954F0F5-FA00-4F1A-9E2A-58E64C5E9A6B}" presName="negativeSpace" presStyleCnt="0"/>
      <dgm:spPr/>
    </dgm:pt>
    <dgm:pt modelId="{06CF2291-BEF1-4AD6-8D7B-804C25CCE3B4}" type="pres">
      <dgm:prSet presAssocID="{8954F0F5-FA00-4F1A-9E2A-58E64C5E9A6B}" presName="childText" presStyleLbl="conFgAcc1" presStyleIdx="1" presStyleCnt="2">
        <dgm:presLayoutVars>
          <dgm:bulletEnabled val="1"/>
        </dgm:presLayoutVars>
      </dgm:prSet>
      <dgm:spPr/>
    </dgm:pt>
  </dgm:ptLst>
  <dgm:cxnLst>
    <dgm:cxn modelId="{C4EA9605-143B-49B9-964C-229632549FBF}" type="presOf" srcId="{1026868B-6B1E-40A5-9C20-9D196E2E7E18}" destId="{662761AC-C65D-4975-8CA9-1CD5F2332F78}" srcOrd="1" destOrd="0" presId="urn:microsoft.com/office/officeart/2005/8/layout/list1"/>
    <dgm:cxn modelId="{CEB8B812-BF8F-487B-BD5B-2BDCA0498FA2}" srcId="{8954F0F5-FA00-4F1A-9E2A-58E64C5E9A6B}" destId="{29B63B0E-2173-4C0A-825D-68EFB093B832}" srcOrd="1" destOrd="0" parTransId="{B7FF473B-D9E2-4775-8A81-A64454D1354D}" sibTransId="{B08A98A7-D47E-42C3-BE37-D59C40012C83}"/>
    <dgm:cxn modelId="{7DF7AA24-F9EF-4B74-A714-53DD4BC01F52}" type="presOf" srcId="{8954F0F5-FA00-4F1A-9E2A-58E64C5E9A6B}" destId="{E9A8DFE5-76F6-4DF0-A23A-90C98605988B}" srcOrd="0" destOrd="0" presId="urn:microsoft.com/office/officeart/2005/8/layout/list1"/>
    <dgm:cxn modelId="{75843529-10B1-4240-B006-68D4D2CC374D}" type="presOf" srcId="{B8BCA8E6-63CF-47A9-88D9-4D16B58D282F}" destId="{B4384C4A-6AB1-4A5D-9736-4E0C4D46D426}" srcOrd="0" destOrd="0" presId="urn:microsoft.com/office/officeart/2005/8/layout/list1"/>
    <dgm:cxn modelId="{E5B1BE5F-A3D4-4A32-8A5C-17F20F3269DD}" srcId="{E285CB2B-E1F8-457E-94CF-E14D919E6093}" destId="{8954F0F5-FA00-4F1A-9E2A-58E64C5E9A6B}" srcOrd="1" destOrd="0" parTransId="{A488331F-3DB9-4295-A057-200ED87B32CF}" sibTransId="{28442F12-79EE-480B-8581-B09B7520FAF2}"/>
    <dgm:cxn modelId="{3BFE3849-4EAF-47FE-9024-FE8F6CF78BEF}" type="presOf" srcId="{29B63B0E-2173-4C0A-825D-68EFB093B832}" destId="{06CF2291-BEF1-4AD6-8D7B-804C25CCE3B4}" srcOrd="0" destOrd="1" presId="urn:microsoft.com/office/officeart/2005/8/layout/list1"/>
    <dgm:cxn modelId="{463DFF6D-7EE5-4EDD-95B9-ECFE3F93C29B}" type="presOf" srcId="{E285CB2B-E1F8-457E-94CF-E14D919E6093}" destId="{63529F29-F144-495B-BD62-D9B6F2D7AE58}" srcOrd="0" destOrd="0" presId="urn:microsoft.com/office/officeart/2005/8/layout/list1"/>
    <dgm:cxn modelId="{227C6C4E-53EB-4D7D-AB30-D80A26A52A1F}" srcId="{1026868B-6B1E-40A5-9C20-9D196E2E7E18}" destId="{B8BCA8E6-63CF-47A9-88D9-4D16B58D282F}" srcOrd="0" destOrd="0" parTransId="{3C4E0C04-DC6C-41F1-9606-41FB3160CC1A}" sibTransId="{78E7E44B-6F7B-4FBA-9B6F-1A4917C9DD05}"/>
    <dgm:cxn modelId="{24336290-88B7-4997-BECB-8FC43156B74D}" srcId="{1026868B-6B1E-40A5-9C20-9D196E2E7E18}" destId="{C72CE8E1-9B13-420E-93DF-562E7AACD347}" srcOrd="1" destOrd="0" parTransId="{1B21523E-9AD1-4C62-848B-774A02F5E0AB}" sibTransId="{D2295D41-0FCE-4423-85D6-5CD8AE5F1815}"/>
    <dgm:cxn modelId="{27F5FCA0-C441-4FCC-8B3B-27DA0FCB0C58}" srcId="{8954F0F5-FA00-4F1A-9E2A-58E64C5E9A6B}" destId="{DD537BEB-05E7-4387-8F3E-3D5088CD66DE}" srcOrd="0" destOrd="0" parTransId="{295A35DF-F71E-43FD-B672-8BAFDE434769}" sibTransId="{9284E3BE-A5FC-47F7-937A-C044F568C0ED}"/>
    <dgm:cxn modelId="{DD2654B4-EB9C-48BD-AA7F-DB8FCF1C0EEC}" type="presOf" srcId="{1026868B-6B1E-40A5-9C20-9D196E2E7E18}" destId="{FC98EF43-16AD-495C-8826-C039E4579E87}" srcOrd="0" destOrd="0" presId="urn:microsoft.com/office/officeart/2005/8/layout/list1"/>
    <dgm:cxn modelId="{5A24DBC2-9737-45AC-B74B-1F0551500855}" srcId="{E285CB2B-E1F8-457E-94CF-E14D919E6093}" destId="{1026868B-6B1E-40A5-9C20-9D196E2E7E18}" srcOrd="0" destOrd="0" parTransId="{1CE885E2-5EFA-4A28-8657-9EFEF8B44433}" sibTransId="{FB6DF09D-86D8-4152-9A0B-7A41E1337A66}"/>
    <dgm:cxn modelId="{0E800CD2-2661-498F-AA19-2E83C4AE89B1}" type="presOf" srcId="{DD537BEB-05E7-4387-8F3E-3D5088CD66DE}" destId="{06CF2291-BEF1-4AD6-8D7B-804C25CCE3B4}" srcOrd="0" destOrd="0" presId="urn:microsoft.com/office/officeart/2005/8/layout/list1"/>
    <dgm:cxn modelId="{5268E6DD-3351-4D84-89A0-0A931F0553BB}" type="presOf" srcId="{8954F0F5-FA00-4F1A-9E2A-58E64C5E9A6B}" destId="{0E855E36-B58B-45B8-A3D8-949B770DB796}" srcOrd="1" destOrd="0" presId="urn:microsoft.com/office/officeart/2005/8/layout/list1"/>
    <dgm:cxn modelId="{C78615F2-2F0B-4C16-ACF7-ED80EE1A62CE}" type="presOf" srcId="{C72CE8E1-9B13-420E-93DF-562E7AACD347}" destId="{B4384C4A-6AB1-4A5D-9736-4E0C4D46D426}" srcOrd="0" destOrd="1" presId="urn:microsoft.com/office/officeart/2005/8/layout/list1"/>
    <dgm:cxn modelId="{3CFA6322-847A-444C-AACF-E3B2B1D1EDE5}" type="presParOf" srcId="{63529F29-F144-495B-BD62-D9B6F2D7AE58}" destId="{DDC0D550-35C7-40C7-B6C9-6EC6B8414D24}" srcOrd="0" destOrd="0" presId="urn:microsoft.com/office/officeart/2005/8/layout/list1"/>
    <dgm:cxn modelId="{969046A6-B425-4F55-8435-DFD4232E275E}" type="presParOf" srcId="{DDC0D550-35C7-40C7-B6C9-6EC6B8414D24}" destId="{FC98EF43-16AD-495C-8826-C039E4579E87}" srcOrd="0" destOrd="0" presId="urn:microsoft.com/office/officeart/2005/8/layout/list1"/>
    <dgm:cxn modelId="{77703287-C628-48D0-BADE-0E5252A9E0D5}" type="presParOf" srcId="{DDC0D550-35C7-40C7-B6C9-6EC6B8414D24}" destId="{662761AC-C65D-4975-8CA9-1CD5F2332F78}" srcOrd="1" destOrd="0" presId="urn:microsoft.com/office/officeart/2005/8/layout/list1"/>
    <dgm:cxn modelId="{AF47AD3D-1CB3-4753-A312-32B4E9875F77}" type="presParOf" srcId="{63529F29-F144-495B-BD62-D9B6F2D7AE58}" destId="{857B66D0-7944-4C19-BD14-243CA4E7655B}" srcOrd="1" destOrd="0" presId="urn:microsoft.com/office/officeart/2005/8/layout/list1"/>
    <dgm:cxn modelId="{36D41C11-7461-4BA5-AEB7-9185437B4F5C}" type="presParOf" srcId="{63529F29-F144-495B-BD62-D9B6F2D7AE58}" destId="{B4384C4A-6AB1-4A5D-9736-4E0C4D46D426}" srcOrd="2" destOrd="0" presId="urn:microsoft.com/office/officeart/2005/8/layout/list1"/>
    <dgm:cxn modelId="{805E0F3E-EF2D-4067-8650-1BF1F99CF38F}" type="presParOf" srcId="{63529F29-F144-495B-BD62-D9B6F2D7AE58}" destId="{4F24926C-34B1-44DC-A492-8B2CA71BD920}" srcOrd="3" destOrd="0" presId="urn:microsoft.com/office/officeart/2005/8/layout/list1"/>
    <dgm:cxn modelId="{3C56C1A2-D669-4E31-935A-9096AEB94C5D}" type="presParOf" srcId="{63529F29-F144-495B-BD62-D9B6F2D7AE58}" destId="{C73A3FCC-E37A-4AC9-9296-2EA2BF3B4ACC}" srcOrd="4" destOrd="0" presId="urn:microsoft.com/office/officeart/2005/8/layout/list1"/>
    <dgm:cxn modelId="{BF34B3ED-FE2B-4279-9ECA-6A67948F2D4B}" type="presParOf" srcId="{C73A3FCC-E37A-4AC9-9296-2EA2BF3B4ACC}" destId="{E9A8DFE5-76F6-4DF0-A23A-90C98605988B}" srcOrd="0" destOrd="0" presId="urn:microsoft.com/office/officeart/2005/8/layout/list1"/>
    <dgm:cxn modelId="{C43449AE-B10B-40B9-8309-9931E95BA8CF}" type="presParOf" srcId="{C73A3FCC-E37A-4AC9-9296-2EA2BF3B4ACC}" destId="{0E855E36-B58B-45B8-A3D8-949B770DB796}" srcOrd="1" destOrd="0" presId="urn:microsoft.com/office/officeart/2005/8/layout/list1"/>
    <dgm:cxn modelId="{EB0077E0-2E89-4833-AF1A-1D5196B1B750}" type="presParOf" srcId="{63529F29-F144-495B-BD62-D9B6F2D7AE58}" destId="{615C5AD1-C691-4279-BDDB-DE3065BA77A7}" srcOrd="5" destOrd="0" presId="urn:microsoft.com/office/officeart/2005/8/layout/list1"/>
    <dgm:cxn modelId="{469851A3-0A6F-49B9-A323-FF44CCF432E5}" type="presParOf" srcId="{63529F29-F144-495B-BD62-D9B6F2D7AE58}" destId="{06CF2291-BEF1-4AD6-8D7B-804C25CCE3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BD36C-79EC-449F-98D2-D22DEA33DF1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B5384FE-681D-4F11-BD2D-E733927B7F4C}">
      <dgm:prSet/>
      <dgm:spPr/>
      <dgm:t>
        <a:bodyPr/>
        <a:lstStyle/>
        <a:p>
          <a:r>
            <a:rPr lang="en-US" dirty="0">
              <a:solidFill>
                <a:srgbClr val="FF0000"/>
              </a:solidFill>
            </a:rPr>
            <a:t>#1. Office Supplies </a:t>
          </a:r>
          <a:r>
            <a:rPr lang="en-US" dirty="0"/>
            <a:t>– Emergency purchase of printer ink and vis-à-vis wet erase markers (unavailable through KDPH)</a:t>
          </a:r>
        </a:p>
        <a:p>
          <a:r>
            <a:rPr lang="en-US" dirty="0"/>
            <a:t>$75</a:t>
          </a:r>
        </a:p>
      </dgm:t>
    </dgm:pt>
    <dgm:pt modelId="{E051F4AC-A98D-4D7E-954E-0777E7A301A6}" type="parTrans" cxnId="{FD2D8A96-3CE6-4479-8AC8-324EE7396F86}">
      <dgm:prSet/>
      <dgm:spPr/>
      <dgm:t>
        <a:bodyPr/>
        <a:lstStyle/>
        <a:p>
          <a:endParaRPr lang="en-US"/>
        </a:p>
      </dgm:t>
    </dgm:pt>
    <dgm:pt modelId="{A345146F-3005-4F25-BF4F-393A3CF80FC2}" type="sibTrans" cxnId="{FD2D8A96-3CE6-4479-8AC8-324EE7396F86}">
      <dgm:prSet/>
      <dgm:spPr/>
      <dgm:t>
        <a:bodyPr/>
        <a:lstStyle/>
        <a:p>
          <a:endParaRPr lang="en-US"/>
        </a:p>
      </dgm:t>
    </dgm:pt>
    <dgm:pt modelId="{4503C302-4744-46E6-9C86-31FE37A78569}">
      <dgm:prSet/>
      <dgm:spPr/>
      <dgm:t>
        <a:bodyPr/>
        <a:lstStyle/>
        <a:p>
          <a:r>
            <a:rPr lang="en-US" dirty="0">
              <a:solidFill>
                <a:srgbClr val="FF0000"/>
              </a:solidFill>
            </a:rPr>
            <a:t>#2. Tennessee All Hazards Emergency Preparedness Summit </a:t>
          </a:r>
          <a:r>
            <a:rPr lang="en-US" dirty="0"/>
            <a:t>– March 15-16, 2023 Union City, TN</a:t>
          </a:r>
        </a:p>
        <a:p>
          <a:r>
            <a:rPr lang="en-US" dirty="0"/>
            <a:t>(3 each Scholarships: Est.$2,000)</a:t>
          </a:r>
        </a:p>
        <a:p>
          <a:endParaRPr lang="en-US" dirty="0"/>
        </a:p>
        <a:p>
          <a:r>
            <a:rPr lang="en-US" dirty="0">
              <a:solidFill>
                <a:srgbClr val="FF0000"/>
              </a:solidFill>
            </a:rPr>
            <a:t>#3 Planning Budget </a:t>
          </a:r>
          <a:r>
            <a:rPr lang="en-US" dirty="0"/>
            <a:t>for FY23-24 BP5</a:t>
          </a:r>
        </a:p>
      </dgm:t>
    </dgm:pt>
    <dgm:pt modelId="{3EDF7B80-A6A0-4713-B7CD-334900BB28E7}" type="parTrans" cxnId="{33EAB003-B2D0-4706-BF10-943BA6478FD5}">
      <dgm:prSet/>
      <dgm:spPr/>
      <dgm:t>
        <a:bodyPr/>
        <a:lstStyle/>
        <a:p>
          <a:endParaRPr lang="en-US"/>
        </a:p>
      </dgm:t>
    </dgm:pt>
    <dgm:pt modelId="{10F9A09A-E65A-48BE-89D2-5C2734257300}" type="sibTrans" cxnId="{33EAB003-B2D0-4706-BF10-943BA6478FD5}">
      <dgm:prSet/>
      <dgm:spPr/>
      <dgm:t>
        <a:bodyPr/>
        <a:lstStyle/>
        <a:p>
          <a:endParaRPr lang="en-US"/>
        </a:p>
      </dgm:t>
    </dgm:pt>
    <dgm:pt modelId="{85FF358A-9473-443D-B6F1-CB2B9CE62457}" type="pres">
      <dgm:prSet presAssocID="{169BD36C-79EC-449F-98D2-D22DEA33DF10}" presName="vert0" presStyleCnt="0">
        <dgm:presLayoutVars>
          <dgm:dir/>
          <dgm:animOne val="branch"/>
          <dgm:animLvl val="lvl"/>
        </dgm:presLayoutVars>
      </dgm:prSet>
      <dgm:spPr/>
    </dgm:pt>
    <dgm:pt modelId="{0C722B60-2BF7-4AD7-ADC1-D8BCD364FE53}" type="pres">
      <dgm:prSet presAssocID="{2B5384FE-681D-4F11-BD2D-E733927B7F4C}" presName="thickLine" presStyleLbl="alignNode1" presStyleIdx="0" presStyleCnt="2"/>
      <dgm:spPr/>
    </dgm:pt>
    <dgm:pt modelId="{52F3D63D-4B2C-4424-9BA4-4CE723FC4A5B}" type="pres">
      <dgm:prSet presAssocID="{2B5384FE-681D-4F11-BD2D-E733927B7F4C}" presName="horz1" presStyleCnt="0"/>
      <dgm:spPr/>
    </dgm:pt>
    <dgm:pt modelId="{6365EB80-3503-484A-B727-F68F6A811F6D}" type="pres">
      <dgm:prSet presAssocID="{2B5384FE-681D-4F11-BD2D-E733927B7F4C}" presName="tx1" presStyleLbl="revTx" presStyleIdx="0" presStyleCnt="2" custScaleY="50679"/>
      <dgm:spPr/>
    </dgm:pt>
    <dgm:pt modelId="{C0219E9B-AC0F-4311-88EC-0B7D72FE5D9C}" type="pres">
      <dgm:prSet presAssocID="{2B5384FE-681D-4F11-BD2D-E733927B7F4C}" presName="vert1" presStyleCnt="0"/>
      <dgm:spPr/>
    </dgm:pt>
    <dgm:pt modelId="{007ACAA0-4A52-4A55-A170-E849C6C79238}" type="pres">
      <dgm:prSet presAssocID="{4503C302-4744-46E6-9C86-31FE37A78569}" presName="thickLine" presStyleLbl="alignNode1" presStyleIdx="1" presStyleCnt="2"/>
      <dgm:spPr/>
    </dgm:pt>
    <dgm:pt modelId="{7A926726-DA11-4685-9034-BB7452949AE4}" type="pres">
      <dgm:prSet presAssocID="{4503C302-4744-46E6-9C86-31FE37A78569}" presName="horz1" presStyleCnt="0"/>
      <dgm:spPr/>
    </dgm:pt>
    <dgm:pt modelId="{6D951461-25C2-448B-84E9-5F2537088C91}" type="pres">
      <dgm:prSet presAssocID="{4503C302-4744-46E6-9C86-31FE37A78569}" presName="tx1" presStyleLbl="revTx" presStyleIdx="1" presStyleCnt="2" custScaleY="103598"/>
      <dgm:spPr/>
    </dgm:pt>
    <dgm:pt modelId="{BBFA1894-ECB4-4A2F-99ED-EA25CD3D70E0}" type="pres">
      <dgm:prSet presAssocID="{4503C302-4744-46E6-9C86-31FE37A78569}" presName="vert1" presStyleCnt="0"/>
      <dgm:spPr/>
    </dgm:pt>
  </dgm:ptLst>
  <dgm:cxnLst>
    <dgm:cxn modelId="{33EAB003-B2D0-4706-BF10-943BA6478FD5}" srcId="{169BD36C-79EC-449F-98D2-D22DEA33DF10}" destId="{4503C302-4744-46E6-9C86-31FE37A78569}" srcOrd="1" destOrd="0" parTransId="{3EDF7B80-A6A0-4713-B7CD-334900BB28E7}" sibTransId="{10F9A09A-E65A-48BE-89D2-5C2734257300}"/>
    <dgm:cxn modelId="{8467874F-F910-4485-B098-524D3A4B913C}" type="presOf" srcId="{4503C302-4744-46E6-9C86-31FE37A78569}" destId="{6D951461-25C2-448B-84E9-5F2537088C91}" srcOrd="0" destOrd="0" presId="urn:microsoft.com/office/officeart/2008/layout/LinedList"/>
    <dgm:cxn modelId="{7C65AD8B-3972-4293-B32F-E76E12A86958}" type="presOf" srcId="{2B5384FE-681D-4F11-BD2D-E733927B7F4C}" destId="{6365EB80-3503-484A-B727-F68F6A811F6D}" srcOrd="0" destOrd="0" presId="urn:microsoft.com/office/officeart/2008/layout/LinedList"/>
    <dgm:cxn modelId="{4C6B2D93-623D-48AF-A1C6-335053842895}" type="presOf" srcId="{169BD36C-79EC-449F-98D2-D22DEA33DF10}" destId="{85FF358A-9473-443D-B6F1-CB2B9CE62457}" srcOrd="0" destOrd="0" presId="urn:microsoft.com/office/officeart/2008/layout/LinedList"/>
    <dgm:cxn modelId="{FD2D8A96-3CE6-4479-8AC8-324EE7396F86}" srcId="{169BD36C-79EC-449F-98D2-D22DEA33DF10}" destId="{2B5384FE-681D-4F11-BD2D-E733927B7F4C}" srcOrd="0" destOrd="0" parTransId="{E051F4AC-A98D-4D7E-954E-0777E7A301A6}" sibTransId="{A345146F-3005-4F25-BF4F-393A3CF80FC2}"/>
    <dgm:cxn modelId="{B4BAABF7-1925-4DE2-8282-7B3E31F24EDC}" type="presParOf" srcId="{85FF358A-9473-443D-B6F1-CB2B9CE62457}" destId="{0C722B60-2BF7-4AD7-ADC1-D8BCD364FE53}" srcOrd="0" destOrd="0" presId="urn:microsoft.com/office/officeart/2008/layout/LinedList"/>
    <dgm:cxn modelId="{D0F79FE4-2136-4B74-85E3-59D710FF7779}" type="presParOf" srcId="{85FF358A-9473-443D-B6F1-CB2B9CE62457}" destId="{52F3D63D-4B2C-4424-9BA4-4CE723FC4A5B}" srcOrd="1" destOrd="0" presId="urn:microsoft.com/office/officeart/2008/layout/LinedList"/>
    <dgm:cxn modelId="{DD2E15E6-70B5-451D-B662-0C6881B41283}" type="presParOf" srcId="{52F3D63D-4B2C-4424-9BA4-4CE723FC4A5B}" destId="{6365EB80-3503-484A-B727-F68F6A811F6D}" srcOrd="0" destOrd="0" presId="urn:microsoft.com/office/officeart/2008/layout/LinedList"/>
    <dgm:cxn modelId="{14096E20-B42F-4322-840F-4F3F8CA0A870}" type="presParOf" srcId="{52F3D63D-4B2C-4424-9BA4-4CE723FC4A5B}" destId="{C0219E9B-AC0F-4311-88EC-0B7D72FE5D9C}" srcOrd="1" destOrd="0" presId="urn:microsoft.com/office/officeart/2008/layout/LinedList"/>
    <dgm:cxn modelId="{56616765-4CCD-46DB-BBA5-009003EE9EC4}" type="presParOf" srcId="{85FF358A-9473-443D-B6F1-CB2B9CE62457}" destId="{007ACAA0-4A52-4A55-A170-E849C6C79238}" srcOrd="2" destOrd="0" presId="urn:microsoft.com/office/officeart/2008/layout/LinedList"/>
    <dgm:cxn modelId="{B15DD337-DFF5-460F-BDFB-D17EEB75C236}" type="presParOf" srcId="{85FF358A-9473-443D-B6F1-CB2B9CE62457}" destId="{7A926726-DA11-4685-9034-BB7452949AE4}" srcOrd="3" destOrd="0" presId="urn:microsoft.com/office/officeart/2008/layout/LinedList"/>
    <dgm:cxn modelId="{549D403D-E691-43AF-B81F-70406F49E8F4}" type="presParOf" srcId="{7A926726-DA11-4685-9034-BB7452949AE4}" destId="{6D951461-25C2-448B-84E9-5F2537088C91}" srcOrd="0" destOrd="0" presId="urn:microsoft.com/office/officeart/2008/layout/LinedList"/>
    <dgm:cxn modelId="{257F09C4-FF51-4203-82DE-FDAA46FEB3C6}" type="presParOf" srcId="{7A926726-DA11-4685-9034-BB7452949AE4}" destId="{BBFA1894-ECB4-4A2F-99ED-EA25CD3D70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randview" panose="020B0502040204020203" pitchFamily="34" charset="0"/>
          </a:endParaRPr>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Commissioner’s Office</a:t>
          </a:r>
          <a:endParaRPr lang="en-US" sz="2000" i="1" kern="1200" dirty="0">
            <a:solidFill>
              <a:schemeClr val="bg1"/>
            </a:solidFill>
            <a:latin typeface="Grandview" panose="020B0502040204020203" pitchFamily="34" charset="0"/>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Women’s Health</a:t>
          </a:r>
          <a:endParaRPr lang="en-US" sz="2000" kern="1200" dirty="0">
            <a:solidFill>
              <a:schemeClr val="bg1"/>
            </a:solidFill>
            <a:latin typeface="Grandview" panose="020B0502040204020203" pitchFamily="34" charset="0"/>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Laboratory Services</a:t>
          </a:r>
          <a:endParaRPr lang="en-US" sz="2000" kern="1200" dirty="0">
            <a:solidFill>
              <a:schemeClr val="bg1"/>
            </a:solidFill>
            <a:latin typeface="Grandview" panose="020B0502040204020203" pitchFamily="34" charset="0"/>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Administration and Financial Management</a:t>
          </a:r>
        </a:p>
      </dsp:txBody>
      <dsp:txXfrm>
        <a:off x="1498408" y="5004028"/>
        <a:ext cx="3483865" cy="66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84C4A-6AB1-4A5D-9736-4E0C4D46D426}">
      <dsp:nvSpPr>
        <dsp:cNvPr id="0" name=""/>
        <dsp:cNvSpPr/>
      </dsp:nvSpPr>
      <dsp:spPr>
        <a:xfrm>
          <a:off x="0" y="1240992"/>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hlinkClick xmlns:r="http://schemas.openxmlformats.org/officeDocument/2006/relationships" r:id="rId1"/>
            </a:rPr>
            <a:t>Kristen.Eggles@ky.gov</a:t>
          </a:r>
          <a:endParaRPr lang="en-US" sz="2500" kern="1200"/>
        </a:p>
        <a:p>
          <a:pPr marL="228600" lvl="1" indent="-228600" algn="l" defTabSz="1111250">
            <a:lnSpc>
              <a:spcPct val="90000"/>
            </a:lnSpc>
            <a:spcBef>
              <a:spcPct val="0"/>
            </a:spcBef>
            <a:spcAft>
              <a:spcPct val="15000"/>
            </a:spcAft>
            <a:buChar char="•"/>
          </a:pPr>
          <a:r>
            <a:rPr lang="en-US" sz="2500" kern="1200"/>
            <a:t>Ext. 262</a:t>
          </a:r>
        </a:p>
      </dsp:txBody>
      <dsp:txXfrm>
        <a:off x="0" y="1240992"/>
        <a:ext cx="6291714" cy="1456875"/>
      </dsp:txXfrm>
    </dsp:sp>
    <dsp:sp modelId="{662761AC-C65D-4975-8CA9-1CD5F2332F78}">
      <dsp:nvSpPr>
        <dsp:cNvPr id="0" name=""/>
        <dsp:cNvSpPr/>
      </dsp:nvSpPr>
      <dsp:spPr>
        <a:xfrm>
          <a:off x="314585" y="871992"/>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a:t>Regional Epi: Kristen Eggles </a:t>
          </a:r>
        </a:p>
      </dsp:txBody>
      <dsp:txXfrm>
        <a:off x="350611" y="908018"/>
        <a:ext cx="4332147" cy="665948"/>
      </dsp:txXfrm>
    </dsp:sp>
    <dsp:sp modelId="{06CF2291-BEF1-4AD6-8D7B-804C25CCE3B4}">
      <dsp:nvSpPr>
        <dsp:cNvPr id="0" name=""/>
        <dsp:cNvSpPr/>
      </dsp:nvSpPr>
      <dsp:spPr>
        <a:xfrm>
          <a:off x="0" y="3201867"/>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hlinkClick xmlns:r="http://schemas.openxmlformats.org/officeDocument/2006/relationships" r:id="rId2"/>
            </a:rPr>
            <a:t>India.Martinez@barrenriverhealth.org</a:t>
          </a:r>
          <a:endParaRPr lang="en-US" sz="2500" kern="1200"/>
        </a:p>
        <a:p>
          <a:pPr marL="228600" lvl="1" indent="-228600" algn="l" defTabSz="1111250">
            <a:lnSpc>
              <a:spcPct val="90000"/>
            </a:lnSpc>
            <a:spcBef>
              <a:spcPct val="0"/>
            </a:spcBef>
            <a:spcAft>
              <a:spcPct val="15000"/>
            </a:spcAft>
            <a:buChar char="•"/>
          </a:pPr>
          <a:r>
            <a:rPr lang="en-US" sz="2500" kern="1200"/>
            <a:t>Ext. 105</a:t>
          </a:r>
        </a:p>
      </dsp:txBody>
      <dsp:txXfrm>
        <a:off x="0" y="3201867"/>
        <a:ext cx="6291714" cy="1456875"/>
      </dsp:txXfrm>
    </dsp:sp>
    <dsp:sp modelId="{0E855E36-B58B-45B8-A3D8-949B770DB796}">
      <dsp:nvSpPr>
        <dsp:cNvPr id="0" name=""/>
        <dsp:cNvSpPr/>
      </dsp:nvSpPr>
      <dsp:spPr>
        <a:xfrm>
          <a:off x="314585" y="2832867"/>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a:t>District Epi: India Martinez</a:t>
          </a:r>
        </a:p>
      </dsp:txBody>
      <dsp:txXfrm>
        <a:off x="350611" y="2868893"/>
        <a:ext cx="4332147"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22B60-2BF7-4AD7-ADC1-D8BCD364FE53}">
      <dsp:nvSpPr>
        <dsp:cNvPr id="0" name=""/>
        <dsp:cNvSpPr/>
      </dsp:nvSpPr>
      <dsp:spPr>
        <a:xfrm>
          <a:off x="0" y="3079"/>
          <a:ext cx="61515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5EB80-3503-484A-B727-F68F6A811F6D}">
      <dsp:nvSpPr>
        <dsp:cNvPr id="0" name=""/>
        <dsp:cNvSpPr/>
      </dsp:nvSpPr>
      <dsp:spPr>
        <a:xfrm>
          <a:off x="0" y="3079"/>
          <a:ext cx="6151562" cy="181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FF0000"/>
              </a:solidFill>
            </a:rPr>
            <a:t>#1. Office Supplies </a:t>
          </a:r>
          <a:r>
            <a:rPr lang="en-US" sz="2700" kern="1200" dirty="0"/>
            <a:t>– Emergency purchase of printer ink and vis-à-vis wet erase markers (unavailable through KDPH)</a:t>
          </a:r>
        </a:p>
        <a:p>
          <a:pPr marL="0" lvl="0" indent="0" algn="l" defTabSz="1200150">
            <a:lnSpc>
              <a:spcPct val="90000"/>
            </a:lnSpc>
            <a:spcBef>
              <a:spcPct val="0"/>
            </a:spcBef>
            <a:spcAft>
              <a:spcPct val="35000"/>
            </a:spcAft>
            <a:buNone/>
          </a:pPr>
          <a:r>
            <a:rPr lang="en-US" sz="2700" kern="1200" dirty="0"/>
            <a:t>$75</a:t>
          </a:r>
        </a:p>
      </dsp:txBody>
      <dsp:txXfrm>
        <a:off x="0" y="3079"/>
        <a:ext cx="6151562" cy="1810036"/>
      </dsp:txXfrm>
    </dsp:sp>
    <dsp:sp modelId="{007ACAA0-4A52-4A55-A170-E849C6C79238}">
      <dsp:nvSpPr>
        <dsp:cNvPr id="0" name=""/>
        <dsp:cNvSpPr/>
      </dsp:nvSpPr>
      <dsp:spPr>
        <a:xfrm>
          <a:off x="0" y="1813116"/>
          <a:ext cx="615156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51461-25C2-448B-84E9-5F2537088C91}">
      <dsp:nvSpPr>
        <dsp:cNvPr id="0" name=""/>
        <dsp:cNvSpPr/>
      </dsp:nvSpPr>
      <dsp:spPr>
        <a:xfrm>
          <a:off x="0" y="1813116"/>
          <a:ext cx="6145555" cy="3700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FF0000"/>
              </a:solidFill>
            </a:rPr>
            <a:t>#2. Tennessee All Hazards Emergency Preparedness Summit </a:t>
          </a:r>
          <a:r>
            <a:rPr lang="en-US" sz="2700" kern="1200" dirty="0"/>
            <a:t>– March 15-16, 2023 Union City, TN</a:t>
          </a:r>
        </a:p>
        <a:p>
          <a:pPr marL="0" lvl="0" indent="0" algn="l" defTabSz="1200150">
            <a:lnSpc>
              <a:spcPct val="90000"/>
            </a:lnSpc>
            <a:spcBef>
              <a:spcPct val="0"/>
            </a:spcBef>
            <a:spcAft>
              <a:spcPct val="35000"/>
            </a:spcAft>
            <a:buNone/>
          </a:pPr>
          <a:r>
            <a:rPr lang="en-US" sz="2700" kern="1200" dirty="0"/>
            <a:t>(3 each Scholarships: Est.$2,000)</a:t>
          </a:r>
        </a:p>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2700" kern="1200" dirty="0">
              <a:solidFill>
                <a:srgbClr val="FF0000"/>
              </a:solidFill>
            </a:rPr>
            <a:t>#3 Planning Budget </a:t>
          </a:r>
          <a:r>
            <a:rPr lang="en-US" sz="2700" kern="1200" dirty="0"/>
            <a:t>for FY23-24 BP5</a:t>
          </a:r>
        </a:p>
      </dsp:txBody>
      <dsp:txXfrm>
        <a:off x="0" y="1813116"/>
        <a:ext cx="6145555" cy="37000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8CA3B-4F8E-4581-AED6-D5BA5B9C090E}" type="datetimeFigureOut">
              <a:rPr lang="en-US" smtClean="0"/>
              <a:t>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11978-8C19-4339-9CA6-E9123CA0E39B}" type="slidenum">
              <a:rPr lang="en-US" smtClean="0"/>
              <a:t>‹#›</a:t>
            </a:fld>
            <a:endParaRPr lang="en-US" dirty="0"/>
          </a:p>
        </p:txBody>
      </p:sp>
    </p:spTree>
    <p:extLst>
      <p:ext uri="{BB962C8B-B14F-4D97-AF65-F5344CB8AC3E}">
        <p14:creationId xmlns:p14="http://schemas.microsoft.com/office/powerpoint/2010/main" val="34067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data presented is for situational awareness and is not to be shared with the general public.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7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data is from KDPH COVID dashboard.</a:t>
            </a:r>
          </a:p>
          <a:p>
            <a:r>
              <a:rPr lang="en-US" dirty="0"/>
              <a:t>January to February</a:t>
            </a:r>
          </a:p>
          <a:p>
            <a:r>
              <a:rPr lang="en-US" dirty="0"/>
              <a:t>+2,487 cases</a:t>
            </a:r>
          </a:p>
          <a:p>
            <a:r>
              <a:rPr lang="en-US" dirty="0"/>
              <a:t>+21 deaths</a:t>
            </a:r>
          </a:p>
          <a:p>
            <a:endParaRPr lang="en-US" dirty="0"/>
          </a:p>
          <a:p>
            <a:r>
              <a:rPr lang="en-US" dirty="0"/>
              <a:t>December to January:</a:t>
            </a:r>
          </a:p>
          <a:p>
            <a:r>
              <a:rPr lang="en-US" dirty="0"/>
              <a:t>+ 3,281 cases</a:t>
            </a:r>
          </a:p>
          <a:p>
            <a:r>
              <a:rPr lang="en-US" dirty="0"/>
              <a:t>+ 18 deaths </a:t>
            </a:r>
          </a:p>
          <a:p>
            <a:endParaRPr lang="en-US" dirty="0"/>
          </a:p>
          <a:p>
            <a:r>
              <a:rPr lang="en-US" dirty="0"/>
              <a:t>November to December:</a:t>
            </a:r>
          </a:p>
          <a:p>
            <a:r>
              <a:rPr lang="en-US" dirty="0"/>
              <a:t>+2,011 cases</a:t>
            </a:r>
          </a:p>
          <a:p>
            <a:r>
              <a:rPr lang="en-US" dirty="0"/>
              <a:t>+ 13 deaths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99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3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**2020-2021 data may not be representative of true numbers of cases due to COVID-19.</a:t>
            </a:r>
          </a:p>
          <a:p>
            <a:endParaRPr lang="en-US" dirty="0"/>
          </a:p>
          <a:p>
            <a:r>
              <a:rPr lang="en-US" dirty="0"/>
              <a:t>MMWR week 51, flu types shifted to flu B. Although MMWR week 5 only had 8 cases, 6 of them </a:t>
            </a:r>
            <a:r>
              <a:rPr lang="en-US"/>
              <a:t>were flu B. </a:t>
            </a:r>
            <a:endParaRPr lang="en-US" dirty="0"/>
          </a:p>
          <a:p>
            <a:endParaRPr lang="en-US" dirty="0"/>
          </a:p>
          <a:p>
            <a:r>
              <a:rPr lang="en-US" dirty="0"/>
              <a:t>There are been 11 flu related deaths in the Region.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79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2022: 344 Reportable Diseases, investigations are still under review.</a:t>
            </a:r>
          </a:p>
          <a:p>
            <a:endParaRPr lang="en-US" dirty="0"/>
          </a:p>
          <a:p>
            <a:r>
              <a:rPr lang="en-US" dirty="0"/>
              <a:t>2023: 11 Reportable Diseases</a:t>
            </a:r>
          </a:p>
          <a:p>
            <a:endParaRPr lang="en-US" dirty="0"/>
          </a:p>
          <a:p>
            <a:endParaRPr lang="en-US" dirty="0"/>
          </a:p>
          <a:p>
            <a:r>
              <a:rPr lang="en-US" dirty="0"/>
              <a:t>**Numbers are not finalized and are subject to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17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968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131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0415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AEB0-C2A5-4FAB-B283-B9A69E55D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3F938-A448-42A8-A818-28BBE343E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D1BDF-06E2-4025-ACC0-78AC8FFCB187}"/>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5" name="Footer Placeholder 4">
            <a:extLst>
              <a:ext uri="{FF2B5EF4-FFF2-40B4-BE49-F238E27FC236}">
                <a16:creationId xmlns:a16="http://schemas.microsoft.com/office/drawing/2014/main" id="{95B94617-1290-4C19-9943-F916AB92E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CD3FA-34D6-4B23-ABA6-81D1E593A39E}"/>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58208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69BF-E533-4EF0-9F4E-18F12565C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0C8FE-0332-4D3F-860A-D44C9AA29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5A0E0-36F8-489A-B0DC-432387E8B6B7}"/>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5" name="Footer Placeholder 4">
            <a:extLst>
              <a:ext uri="{FF2B5EF4-FFF2-40B4-BE49-F238E27FC236}">
                <a16:creationId xmlns:a16="http://schemas.microsoft.com/office/drawing/2014/main" id="{A270FA13-A6FC-4290-B241-CB35A9092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589AD-86C8-4E58-AB7C-7F05E24B58B3}"/>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29627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D181-B9D1-4307-8252-278FD08A2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6145E-33A5-4E1D-BA2F-C5E0C45B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67A0C-0687-47EB-AD8F-D0319CFC7557}"/>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5" name="Footer Placeholder 4">
            <a:extLst>
              <a:ext uri="{FF2B5EF4-FFF2-40B4-BE49-F238E27FC236}">
                <a16:creationId xmlns:a16="http://schemas.microsoft.com/office/drawing/2014/main" id="{1ABA19AC-8FBA-4564-9D41-E7DF8FA51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D9D69-6EF9-414D-B4A9-803546FAC14F}"/>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81077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F8F-71A0-4358-9B66-64B7B5DC9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32FCBF-FD46-4F75-953E-FD7C22535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4A159-0090-4700-B1BB-C3173CF0B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790C2-ADE7-4D62-80F2-2CCC3E0B8E52}"/>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6" name="Footer Placeholder 5">
            <a:extLst>
              <a:ext uri="{FF2B5EF4-FFF2-40B4-BE49-F238E27FC236}">
                <a16:creationId xmlns:a16="http://schemas.microsoft.com/office/drawing/2014/main" id="{5E8D0943-4225-4521-A132-AC9857BC5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8CE44-65D5-4818-91BF-FD6ACD9410A8}"/>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61667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F54-B346-45C1-A647-333D71B19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6447CB-10A4-40AB-9E6C-31D1F1083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FC865-C19C-4343-A030-97DFD1935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14890-0EE2-4A29-B544-EEF935B53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08F76-B76A-4D4D-96EF-93A0F1B19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0DC0F-0F0A-4D5D-9C12-E6581FB38FE6}"/>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8" name="Footer Placeholder 7">
            <a:extLst>
              <a:ext uri="{FF2B5EF4-FFF2-40B4-BE49-F238E27FC236}">
                <a16:creationId xmlns:a16="http://schemas.microsoft.com/office/drawing/2014/main" id="{B801BB20-6A4B-4CA7-BABC-1CE53DDB8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53AF35-BF3C-40FD-BC76-C296FE196850}"/>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1156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D02-4726-4CB0-BB10-B648CB3FB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8454D-BD27-4E3A-98D1-BB266942675F}"/>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4" name="Footer Placeholder 3">
            <a:extLst>
              <a:ext uri="{FF2B5EF4-FFF2-40B4-BE49-F238E27FC236}">
                <a16:creationId xmlns:a16="http://schemas.microsoft.com/office/drawing/2014/main" id="{72C435D9-EFF1-47E1-8449-0173EEC9A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D504DC-65F3-466A-A1A0-B2C471DABAD4}"/>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92794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DD750-E22A-48E7-99B1-C07E48FE63B3}"/>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3" name="Footer Placeholder 2">
            <a:extLst>
              <a:ext uri="{FF2B5EF4-FFF2-40B4-BE49-F238E27FC236}">
                <a16:creationId xmlns:a16="http://schemas.microsoft.com/office/drawing/2014/main" id="{0509553F-95D0-4FAE-83BA-EBAB10AAC3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EEE5E-9332-4BF1-A72F-21E422814D47}"/>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956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09950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3B8D-1935-4695-913B-E6999D45F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90B2A-E847-4D32-B845-7E8C59959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7A239-A2C6-4D7D-AFFA-FFA0B282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72E8-163B-4405-90E2-14C970998890}"/>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6" name="Footer Placeholder 5">
            <a:extLst>
              <a:ext uri="{FF2B5EF4-FFF2-40B4-BE49-F238E27FC236}">
                <a16:creationId xmlns:a16="http://schemas.microsoft.com/office/drawing/2014/main" id="{1D8A8ACE-3970-4881-9571-161B9F9ED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A55E8-6C0C-4659-9194-1EC75306F8F8}"/>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11489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3BFC-0917-48B6-8D5A-675D1A95E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8B515-C63B-4540-AE75-0430E077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3CA482-8D59-4A44-B25D-A16AAFA9C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0B2C-8F68-43AF-B3BB-9E5DED9B7148}"/>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6" name="Footer Placeholder 5">
            <a:extLst>
              <a:ext uri="{FF2B5EF4-FFF2-40B4-BE49-F238E27FC236}">
                <a16:creationId xmlns:a16="http://schemas.microsoft.com/office/drawing/2014/main" id="{C33F24D5-3855-4D50-BB8F-97FCE1849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B32A9-027B-47C3-B9A6-7071E78BD1C1}"/>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164629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8155-35C2-42AA-9A33-55C8698EB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64B1D-2655-4616-9F71-C23CF8F6C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842C4-6AB1-4BF3-AB8D-25C75DA07B0F}"/>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5" name="Footer Placeholder 4">
            <a:extLst>
              <a:ext uri="{FF2B5EF4-FFF2-40B4-BE49-F238E27FC236}">
                <a16:creationId xmlns:a16="http://schemas.microsoft.com/office/drawing/2014/main" id="{3EC19EBD-3DF6-45F6-811D-999ECB976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CF962-7B77-4E03-9EFC-D7259569008C}"/>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179446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87A35-2557-49DC-8828-21DF4487D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5E322-593C-42F9-B85E-D1DEF3951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8C67F-23BF-47D8-9ACB-ED927F2C6A11}"/>
              </a:ext>
            </a:extLst>
          </p:cNvPr>
          <p:cNvSpPr>
            <a:spLocks noGrp="1"/>
          </p:cNvSpPr>
          <p:nvPr>
            <p:ph type="dt" sz="half" idx="10"/>
          </p:nvPr>
        </p:nvSpPr>
        <p:spPr/>
        <p:txBody>
          <a:bodyPr/>
          <a:lstStyle/>
          <a:p>
            <a:fld id="{3630F844-BA5A-4B4F-B00B-674A956FE743}" type="datetimeFigureOut">
              <a:rPr lang="en-US" smtClean="0"/>
              <a:t>2/9/2023</a:t>
            </a:fld>
            <a:endParaRPr lang="en-US"/>
          </a:p>
        </p:txBody>
      </p:sp>
      <p:sp>
        <p:nvSpPr>
          <p:cNvPr id="5" name="Footer Placeholder 4">
            <a:extLst>
              <a:ext uri="{FF2B5EF4-FFF2-40B4-BE49-F238E27FC236}">
                <a16:creationId xmlns:a16="http://schemas.microsoft.com/office/drawing/2014/main" id="{F05520F5-80BB-48AE-84EB-26410A5E4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3D5A3-0C27-4123-A3CC-1D9A4842CEE7}"/>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04032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203D-F5DD-4C11-867A-07589E43251A}"/>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A2A6DFB-35A6-4113-8F91-49BB2D8A6974}"/>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BDA1B-23EB-4428-86BF-86B72366605B}"/>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2/9/2023</a:t>
            </a:fld>
            <a:endParaRPr lang="en-US" dirty="0"/>
          </a:p>
        </p:txBody>
      </p:sp>
      <p:sp>
        <p:nvSpPr>
          <p:cNvPr id="5" name="Footer Placeholder 4">
            <a:extLst>
              <a:ext uri="{FF2B5EF4-FFF2-40B4-BE49-F238E27FC236}">
                <a16:creationId xmlns:a16="http://schemas.microsoft.com/office/drawing/2014/main" id="{B06BFB42-9589-483C-AEF9-6EBDB7DE16BD}"/>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53F1878-EEE0-4FC8-9D47-66C9EAC92640}"/>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59E-521B-4FDF-BAEB-537189CC1B4B}"/>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5BA07A-33F3-4E60-ADAE-A12DA44D8673}"/>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2F73D-9E14-47CF-946A-CB3DC5DC40C4}"/>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2/9/2023</a:t>
            </a:fld>
            <a:endParaRPr lang="en-US" dirty="0"/>
          </a:p>
        </p:txBody>
      </p:sp>
      <p:sp>
        <p:nvSpPr>
          <p:cNvPr id="5" name="Footer Placeholder 4">
            <a:extLst>
              <a:ext uri="{FF2B5EF4-FFF2-40B4-BE49-F238E27FC236}">
                <a16:creationId xmlns:a16="http://schemas.microsoft.com/office/drawing/2014/main" id="{EF04D24F-BE08-4D5D-B280-EAE0A6986A33}"/>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DA7A33D-A9FB-4414-BF20-B64E36B607AB}"/>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C600-8572-4980-9DD1-BC8375058CF8}"/>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A6B5B9-9617-41EE-BB7F-9C3733C17810}"/>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03F7A-42BA-47B4-9D1A-B713BB49E4FA}"/>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2/9/2023</a:t>
            </a:fld>
            <a:endParaRPr lang="en-US" dirty="0"/>
          </a:p>
        </p:txBody>
      </p:sp>
      <p:sp>
        <p:nvSpPr>
          <p:cNvPr id="5" name="Footer Placeholder 4">
            <a:extLst>
              <a:ext uri="{FF2B5EF4-FFF2-40B4-BE49-F238E27FC236}">
                <a16:creationId xmlns:a16="http://schemas.microsoft.com/office/drawing/2014/main" id="{0673C9C3-C080-42D9-8072-7A1A9F64A287}"/>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3CC5DC-7BB0-44A2-ABF6-0CBE65E629CE}"/>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randview" panose="020B0502040204020203" pitchFamily="34"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8994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randview"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039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29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130113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7655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157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0278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11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panose="020F0502020204030204" pitchFamily="34" charset="0"/>
                <a:cs typeface="Calibri" panose="020F05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0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32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15240" y="1938639"/>
            <a:ext cx="12207240" cy="421562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Grandview Display" panose="020B0502040204020203" pitchFamily="34" charset="0"/>
                <a:cs typeface="Calibri Light" panose="020F0302020204030204" pitchFamily="34" charset="0"/>
              </a:rPr>
              <a:t>About Us</a:t>
            </a:r>
          </a:p>
        </p:txBody>
      </p:sp>
      <p:sp>
        <p:nvSpPr>
          <p:cNvPr id="11" name="TextBox 10"/>
          <p:cNvSpPr txBox="1"/>
          <p:nvPr userDrawn="1"/>
        </p:nvSpPr>
        <p:spPr>
          <a:xfrm>
            <a:off x="6172200" y="2261525"/>
            <a:ext cx="5578813" cy="3293209"/>
          </a:xfrm>
          <a:prstGeom prst="rect">
            <a:avLst/>
          </a:prstGeom>
          <a:noFill/>
        </p:spPr>
        <p:txBody>
          <a:bodyPr wrap="square" rtlCol="0">
            <a:spAutoFit/>
          </a:bodyPr>
          <a:lstStyle/>
          <a:p>
            <a:r>
              <a:rPr lang="en-US" sz="1600" dirty="0">
                <a:latin typeface="Grandview" panose="020B0502040204020203" pitchFamily="34" charset="0"/>
              </a:rPr>
              <a:t>The Kentucky Department for Public Health (KDPH) is dedicated to improving health and</a:t>
            </a:r>
            <a:r>
              <a:rPr lang="en-US" sz="1600" baseline="0" dirty="0">
                <a:latin typeface="Grandview" panose="020B0502040204020203" pitchFamily="34" charset="0"/>
              </a:rPr>
              <a:t> safety of Kentuckians through </a:t>
            </a:r>
            <a:r>
              <a:rPr lang="en-US" sz="1600" i="1" baseline="0" dirty="0">
                <a:latin typeface="Grandview" panose="020B0502040204020203" pitchFamily="34" charset="0"/>
              </a:rPr>
              <a:t>prevention</a:t>
            </a:r>
            <a:r>
              <a:rPr lang="en-US" sz="1600" baseline="0" dirty="0">
                <a:latin typeface="Grandview" panose="020B0502040204020203" pitchFamily="34" charset="0"/>
              </a:rPr>
              <a:t>, </a:t>
            </a:r>
            <a:r>
              <a:rPr lang="en-US" sz="1600" i="1" baseline="0" dirty="0">
                <a:latin typeface="Grandview" panose="020B0502040204020203" pitchFamily="34" charset="0"/>
              </a:rPr>
              <a:t>promotion</a:t>
            </a:r>
            <a:r>
              <a:rPr lang="en-US" sz="1600" baseline="0" dirty="0">
                <a:latin typeface="Grandview" panose="020B0502040204020203" pitchFamily="34" charset="0"/>
              </a:rPr>
              <a:t>, and </a:t>
            </a:r>
            <a:r>
              <a:rPr lang="en-US" sz="1600" i="1" baseline="0" dirty="0">
                <a:latin typeface="Grandview" panose="020B0502040204020203" pitchFamily="34" charset="0"/>
              </a:rPr>
              <a:t>protection</a:t>
            </a:r>
            <a:r>
              <a:rPr lang="en-US" sz="1600" baseline="0" dirty="0">
                <a:latin typeface="Grandview" panose="020B0502040204020203" pitchFamily="34" charset="0"/>
              </a:rPr>
              <a:t>.</a:t>
            </a:r>
          </a:p>
          <a:p>
            <a:endParaRPr lang="en-US" sz="1600" baseline="0" dirty="0">
              <a:latin typeface="Grandview" panose="020B0502040204020203" pitchFamily="34" charset="0"/>
            </a:endParaRPr>
          </a:p>
          <a:p>
            <a:r>
              <a:rPr lang="en-US" sz="1600" baseline="0" dirty="0">
                <a:latin typeface="Grandview" panose="020B0502040204020203" pitchFamily="34" charset="0"/>
              </a:rPr>
              <a:t>As a major component of the Cabinet for Health and Family Services, KDPH provides guidance and support for health departments in all 120 counties.</a:t>
            </a:r>
          </a:p>
          <a:p>
            <a:endParaRPr lang="en-US" sz="1600" baseline="0" dirty="0">
              <a:latin typeface="Grandview" panose="020B0502040204020203" pitchFamily="34" charset="0"/>
            </a:endParaRPr>
          </a:p>
          <a:p>
            <a:r>
              <a:rPr lang="en-US" sz="1600" baseline="0" dirty="0">
                <a:latin typeface="Grandview" panose="020B0502040204020203" pitchFamily="34" charset="0"/>
              </a:rPr>
              <a:t>Serving as Kentucky’s dedicated public health resource, KDPH is responsible for identifying and allocating resources to communities and public health institutions in an effort to prevent and protect against diseases, outbreaks, hazards statewide. </a:t>
            </a:r>
            <a:endParaRPr lang="en-US" sz="1600" dirty="0">
              <a:latin typeface="Grandview" panose="020B0502040204020203"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15240" y="6154265"/>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691684" y="2172728"/>
            <a:ext cx="4747582"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
        <p:nvSpPr>
          <p:cNvPr id="6" name="Footer Placeholder 5">
            <a:extLst>
              <a:ext uri="{FF2B5EF4-FFF2-40B4-BE49-F238E27FC236}">
                <a16:creationId xmlns:a16="http://schemas.microsoft.com/office/drawing/2014/main" id="{DD3EC268-6AB8-4C3C-B5E6-E0149F5826C5}"/>
              </a:ext>
            </a:extLst>
          </p:cNvPr>
          <p:cNvSpPr>
            <a:spLocks noGrp="1"/>
          </p:cNvSpPr>
          <p:nvPr>
            <p:ph type="ftr" sz="quarter" idx="14"/>
          </p:nvPr>
        </p:nvSpPr>
        <p:spPr>
          <a:xfrm>
            <a:off x="4038600" y="6447966"/>
            <a:ext cx="4114800" cy="262842"/>
          </a:xfrm>
          <a:prstGeom prst="rect">
            <a:avLst/>
          </a:prstGeom>
        </p:spPr>
        <p:txBody>
          <a:bodyPr/>
          <a:lstStyle/>
          <a:p>
            <a:endParaRPr lang="en-US" dirty="0"/>
          </a:p>
        </p:txBody>
      </p:sp>
      <p:sp>
        <p:nvSpPr>
          <p:cNvPr id="15" name="Rectangle 14">
            <a:extLst>
              <a:ext uri="{FF2B5EF4-FFF2-40B4-BE49-F238E27FC236}">
                <a16:creationId xmlns:a16="http://schemas.microsoft.com/office/drawing/2014/main" id="{0C10F046-FDAC-46B0-89DE-C2E165E5BD4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pic>
        <p:nvPicPr>
          <p:cNvPr id="9" name="Picture 8" descr="A picture containing logo&#10;&#10;Description automatically generated">
            <a:extLst>
              <a:ext uri="{FF2B5EF4-FFF2-40B4-BE49-F238E27FC236}">
                <a16:creationId xmlns:a16="http://schemas.microsoft.com/office/drawing/2014/main" id="{3AFE4E70-780A-4656-A244-9BB62E644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790" y="4573265"/>
            <a:ext cx="1323975" cy="1322110"/>
          </a:xfrm>
          <a:prstGeom prst="rect">
            <a:avLst/>
          </a:prstGeom>
        </p:spPr>
      </p:pic>
    </p:spTree>
    <p:extLst>
      <p:ext uri="{BB962C8B-B14F-4D97-AF65-F5344CB8AC3E}">
        <p14:creationId xmlns:p14="http://schemas.microsoft.com/office/powerpoint/2010/main" val="40237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randview Display" panose="020B0502040204020203"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randview" panose="020B0502040204020203" pitchFamily="34" charset="0"/>
              </a:rPr>
              <a:t>Healthier People, </a:t>
            </a:r>
            <a:br>
              <a:rPr lang="en-US" sz="3200" b="0" dirty="0">
                <a:latin typeface="Grandview" panose="020B0502040204020203" pitchFamily="34" charset="0"/>
              </a:rPr>
            </a:br>
            <a:r>
              <a:rPr lang="en-US" sz="3200" b="0" dirty="0">
                <a:latin typeface="Grandview" panose="020B0502040204020203" pitchFamily="34"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latin typeface="Grandview" panose="020B0502040204020203" pitchFamily="34" charset="0"/>
              </a:rPr>
              <a:t>Prevention</a:t>
            </a:r>
          </a:p>
        </p:txBody>
      </p:sp>
      <p:sp>
        <p:nvSpPr>
          <p:cNvPr id="18" name="TextBox 17"/>
          <p:cNvSpPr txBox="1"/>
          <p:nvPr userDrawn="1"/>
        </p:nvSpPr>
        <p:spPr>
          <a:xfrm>
            <a:off x="7862452" y="3795907"/>
            <a:ext cx="1512451"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Protection</a:t>
            </a:r>
          </a:p>
        </p:txBody>
      </p:sp>
      <p:sp>
        <p:nvSpPr>
          <p:cNvPr id="19" name="TextBox 18"/>
          <p:cNvSpPr txBox="1"/>
          <p:nvPr userDrawn="1"/>
        </p:nvSpPr>
        <p:spPr>
          <a:xfrm>
            <a:off x="5095481" y="3795907"/>
            <a:ext cx="1590713"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Promotion</a:t>
            </a:r>
          </a:p>
        </p:txBody>
      </p:sp>
      <p:sp>
        <p:nvSpPr>
          <p:cNvPr id="23" name="TextBox 22"/>
          <p:cNvSpPr txBox="1"/>
          <p:nvPr userDrawn="1"/>
        </p:nvSpPr>
        <p:spPr>
          <a:xfrm>
            <a:off x="5095481" y="4554204"/>
            <a:ext cx="2675068"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Immunizations</a:t>
            </a:r>
          </a:p>
          <a:p>
            <a:pPr algn="l">
              <a:lnSpc>
                <a:spcPct val="80000"/>
              </a:lnSpc>
              <a:spcAft>
                <a:spcPts val="1200"/>
              </a:spcAft>
            </a:pPr>
            <a:r>
              <a:rPr lang="en-US" sz="1400" dirty="0">
                <a:latin typeface="Grandview" panose="020B0502040204020203" pitchFamily="34" charset="0"/>
              </a:rPr>
              <a:t>KEIS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Mobile Harm Reduction</a:t>
            </a:r>
          </a:p>
          <a:p>
            <a:pPr algn="l">
              <a:lnSpc>
                <a:spcPct val="80000"/>
              </a:lnSpc>
              <a:spcAft>
                <a:spcPts val="1200"/>
              </a:spcAft>
            </a:pPr>
            <a:r>
              <a:rPr lang="en-US" sz="1400" dirty="0">
                <a:latin typeface="Grandview" panose="020B0502040204020203" pitchFamily="34" charset="0"/>
              </a:rPr>
              <a:t>Newborn Screening</a:t>
            </a:r>
          </a:p>
        </p:txBody>
      </p:sp>
      <p:sp>
        <p:nvSpPr>
          <p:cNvPr id="24" name="TextBox 23"/>
          <p:cNvSpPr txBox="1"/>
          <p:nvPr userDrawn="1"/>
        </p:nvSpPr>
        <p:spPr>
          <a:xfrm>
            <a:off x="2179781" y="4632832"/>
            <a:ext cx="2748882"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Diabetes Prevention</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Disease Surveillance</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Environmental Inspections</a:t>
            </a:r>
          </a:p>
          <a:p>
            <a:pPr algn="l">
              <a:lnSpc>
                <a:spcPct val="80000"/>
              </a:lnSpc>
              <a:spcAft>
                <a:spcPts val="1200"/>
              </a:spcAft>
            </a:pPr>
            <a:r>
              <a:rPr lang="en-US" sz="1400" dirty="0">
                <a:latin typeface="Grandview" panose="020B0502040204020203" pitchFamily="34" charset="0"/>
              </a:rPr>
              <a:t>HANDS</a:t>
            </a:r>
          </a:p>
        </p:txBody>
      </p:sp>
      <p:sp>
        <p:nvSpPr>
          <p:cNvPr id="25" name="TextBox 24"/>
          <p:cNvSpPr txBox="1"/>
          <p:nvPr userDrawn="1"/>
        </p:nvSpPr>
        <p:spPr>
          <a:xfrm>
            <a:off x="7801630" y="4554204"/>
            <a:ext cx="3598401" cy="1243417"/>
          </a:xfrm>
          <a:prstGeom prst="rect">
            <a:avLst/>
          </a:prstGeom>
          <a:noFill/>
        </p:spPr>
        <p:txBody>
          <a:bodyPr wrap="square" rtlCol="0">
            <a:spAutoFit/>
          </a:bodyPr>
          <a:lstStyle/>
          <a:p>
            <a:pPr algn="l">
              <a:lnSpc>
                <a:spcPct val="80000"/>
              </a:lnSpc>
              <a:spcAft>
                <a:spcPts val="1200"/>
              </a:spcAft>
            </a:pPr>
            <a:r>
              <a:rPr lang="en-US" sz="1400" dirty="0">
                <a:latin typeface="Grandview" panose="020B0502040204020203" pitchFamily="34" charset="0"/>
              </a:rPr>
              <a:t>Prescription Assistance</a:t>
            </a:r>
          </a:p>
          <a:p>
            <a:pPr algn="l">
              <a:lnSpc>
                <a:spcPct val="80000"/>
              </a:lnSpc>
              <a:spcAft>
                <a:spcPts val="1200"/>
              </a:spcAft>
            </a:pPr>
            <a:r>
              <a:rPr lang="en-US" sz="1400" dirty="0">
                <a:latin typeface="Grandview" panose="020B0502040204020203" pitchFamily="34" charset="0"/>
              </a:rPr>
              <a:t>Public Health and Disaster Preparedness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Smoking Cessation</a:t>
            </a:r>
          </a:p>
          <a:p>
            <a:pPr algn="l">
              <a:lnSpc>
                <a:spcPct val="80000"/>
              </a:lnSpc>
              <a:spcAft>
                <a:spcPts val="1200"/>
              </a:spcAft>
            </a:pPr>
            <a:r>
              <a:rPr lang="en-US" sz="1400" dirty="0">
                <a:latin typeface="Grandview" panose="020B0502040204020203" pitchFamily="34" charset="0"/>
              </a:rPr>
              <a:t>WIC</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56678"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72C2CD-ED6E-4531-B3CB-1C1BE25B720F}"/>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418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3072">
          <p15:clr>
            <a:srgbClr val="FBAE40"/>
          </p15:clr>
        </p15:guide>
        <p15:guide id="3" orient="horz" pos="39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latin typeface="Grandview Display" panose="020B0502040204020203" pitchFamily="34" charset="0"/>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356953" cy="410543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13" name="Rectangle 12">
            <a:extLst>
              <a:ext uri="{FF2B5EF4-FFF2-40B4-BE49-F238E27FC236}">
                <a16:creationId xmlns:a16="http://schemas.microsoft.com/office/drawing/2014/main" id="{45FEBB17-DB7A-4FD5-80D6-1D33FA36628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522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1018227" cy="1015663"/>
          </a:xfrm>
          <a:prstGeom prst="rect">
            <a:avLst/>
          </a:prstGeom>
        </p:spPr>
        <p:txBody>
          <a:bodyPr wrap="none">
            <a:spAutoFit/>
          </a:bodyPr>
          <a:lstStyle/>
          <a:p>
            <a:r>
              <a:rPr lang="en-US" sz="6000" b="1" dirty="0">
                <a:solidFill>
                  <a:schemeClr val="bg1"/>
                </a:solidFill>
                <a:latin typeface="Grandview" panose="020B0502040204020203" pitchFamily="34" charset="0"/>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latin typeface="Grandview" panose="020B0502040204020203" pitchFamily="34" charset="0"/>
              </a:rPr>
              <a:t>Partners with 61 local health departments to provide core services in all 120 counties</a:t>
            </a:r>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46623" y="2860949"/>
            <a:ext cx="1298753" cy="914225"/>
          </a:xfrm>
          <a:prstGeom prst="rect">
            <a:avLst/>
          </a:prstGeom>
        </p:spPr>
        <p:txBody>
          <a:bodyPr wrap="none">
            <a:spAutoFit/>
          </a:bodyPr>
          <a:lstStyle/>
          <a:p>
            <a:pPr algn="ctr">
              <a:lnSpc>
                <a:spcPct val="60000"/>
              </a:lnSpc>
            </a:pPr>
            <a:r>
              <a:rPr lang="en-US" sz="6000" b="1" dirty="0">
                <a:solidFill>
                  <a:schemeClr val="bg1"/>
                </a:solidFill>
                <a:latin typeface="Grandview" panose="020B0502040204020203" pitchFamily="34" charset="0"/>
              </a:rPr>
              <a:t>4</a:t>
            </a:r>
            <a:br>
              <a:rPr lang="en-US" sz="6000" b="1" dirty="0">
                <a:solidFill>
                  <a:schemeClr val="bg1"/>
                </a:solidFill>
                <a:latin typeface="Grandview" panose="020B0502040204020203" pitchFamily="34" charset="0"/>
              </a:rPr>
            </a:br>
            <a:r>
              <a:rPr lang="en-US" sz="2800" b="1" dirty="0">
                <a:solidFill>
                  <a:schemeClr val="bg1"/>
                </a:solidFill>
                <a:latin typeface="Grandview" panose="020B0502040204020203" pitchFamily="34" charset="0"/>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latin typeface="Grandview" panose="020B0502040204020203" pitchFamily="34" charset="0"/>
              </a:rPr>
              <a:t>Delivers more than 4 million</a:t>
            </a:r>
            <a:r>
              <a:rPr lang="en-US" baseline="0" dirty="0">
                <a:latin typeface="Grandview" panose="020B0502040204020203" pitchFamily="34" charset="0"/>
              </a:rPr>
              <a:t> </a:t>
            </a:r>
            <a:r>
              <a:rPr lang="en-US" dirty="0">
                <a:latin typeface="Grandview" panose="020B0502040204020203" pitchFamily="34" charset="0"/>
              </a:rPr>
              <a:t>services to over 400,000 Kentuckians annually</a:t>
            </a:r>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316386" cy="1015663"/>
          </a:xfrm>
          <a:prstGeom prst="rect">
            <a:avLst/>
          </a:prstGeom>
        </p:spPr>
        <p:txBody>
          <a:bodyPr wrap="none">
            <a:spAutoFit/>
          </a:bodyPr>
          <a:lstStyle/>
          <a:p>
            <a:r>
              <a:rPr lang="en-US" sz="6000" b="1" dirty="0">
                <a:solidFill>
                  <a:schemeClr val="bg1"/>
                </a:solidFill>
                <a:latin typeface="Grandview" panose="020B0502040204020203" pitchFamily="34" charset="0"/>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latin typeface="Grandview" panose="020B0502040204020203" pitchFamily="34" charset="0"/>
              </a:rPr>
              <a:t>Regulates an estimated third of Kentucky’s economy</a:t>
            </a:r>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Grandview Display" panose="020B0502040204020203" pitchFamily="34" charset="0"/>
              </a:rPr>
              <a:t>Overview of Kentucky’s Largest Healthcare System</a:t>
            </a:r>
          </a:p>
        </p:txBody>
      </p:sp>
      <p:sp>
        <p:nvSpPr>
          <p:cNvPr id="26" name="Rectangle 25">
            <a:extLst>
              <a:ext uri="{FF2B5EF4-FFF2-40B4-BE49-F238E27FC236}">
                <a16:creationId xmlns:a16="http://schemas.microsoft.com/office/drawing/2014/main" id="{050E9BE8-734F-4FC5-A283-C8C2493ED50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22863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86804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3439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2D1BE9F4-E9A4-487E-AFB9-C75DD168507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51551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456070"/>
            <a:ext cx="2743200" cy="254738"/>
          </a:xfrm>
          <a:prstGeom prst="rect">
            <a:avLst/>
          </a:prstGeom>
        </p:spPr>
        <p:txBody>
          <a:bodyPr/>
          <a:lstStyle/>
          <a:p>
            <a:fld id="{0467B39D-87AC-4D39-8154-C6852A584385}" type="datetime1">
              <a:rPr lang="en-US" smtClean="0"/>
              <a:pPr/>
              <a:t>2/9/2023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Grandview Display" panose="020B0502040204020203"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528591199"/>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latin typeface="Grandview" panose="020B0502040204020203" pitchFamily="34" charset="0"/>
              </a:rPr>
              <a:t>Health Equity</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Nutrition Services </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Adolescent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School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Program Support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Breast and Cervical Cancer Screening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Family Planning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Preconception Health </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Ovarian Cancer Awareness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Chronic Disease Prevention</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latin typeface="Grandview" panose="020B0502040204020203" pitchFamily="34" charset="0"/>
              </a:rPr>
              <a:t>Health</a:t>
            </a:r>
            <a:r>
              <a:rPr lang="en-US" sz="1100" kern="1200" baseline="0" dirty="0">
                <a:solidFill>
                  <a:srgbClr val="84BC49"/>
                </a:solidFill>
                <a:latin typeface="Grandview" panose="020B0502040204020203" pitchFamily="34" charset="0"/>
              </a:rPr>
              <a:t> Promotion</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HIV/AIDS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Infectious Disease</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Vital Statistics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Immunizations</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Milk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Food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Environmental Management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Radiation Health</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Health Preparedness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Microbiology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Molecular and Clinical Chemistry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Global Preparedness and Environmental</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Business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Contracts and Payment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Budget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Personnel</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randview" panose="020B0502040204020203" pitchFamily="34" charset="0"/>
              </a:rPr>
              <a:t>Kentucky</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Department for</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Public Health</a:t>
            </a:r>
          </a:p>
        </p:txBody>
      </p:sp>
      <p:sp>
        <p:nvSpPr>
          <p:cNvPr id="9" name="Rectangle 8">
            <a:extLst>
              <a:ext uri="{FF2B5EF4-FFF2-40B4-BE49-F238E27FC236}">
                <a16:creationId xmlns:a16="http://schemas.microsoft.com/office/drawing/2014/main" id="{4663A330-7227-4DCF-8516-C122FD673C58}"/>
              </a:ext>
            </a:extLst>
          </p:cNvPr>
          <p:cNvSpPr/>
          <p:nvPr userDrawn="1"/>
        </p:nvSpPr>
        <p:spPr>
          <a:xfrm>
            <a:off x="0" y="6538088"/>
            <a:ext cx="12192000" cy="319912"/>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1360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CB2-31C1-4D09-B85E-8B50C4AA4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43271-8674-403F-BA7F-A344D0C6D87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A5A24-0736-4257-A1F9-98A9DBCBF706}"/>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5" name="Footer Placeholder 4">
            <a:extLst>
              <a:ext uri="{FF2B5EF4-FFF2-40B4-BE49-F238E27FC236}">
                <a16:creationId xmlns:a16="http://schemas.microsoft.com/office/drawing/2014/main" id="{8281001D-3F7A-403B-AC65-07EB3A4AC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A7C9A-5379-4F33-BA29-336773130865}"/>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677880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FA32-9120-4EDD-A322-8F559AE1E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AF5B-3C65-45B0-A418-3001BF3CD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4B50-C124-4971-A122-A7473063078C}"/>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5" name="Footer Placeholder 4">
            <a:extLst>
              <a:ext uri="{FF2B5EF4-FFF2-40B4-BE49-F238E27FC236}">
                <a16:creationId xmlns:a16="http://schemas.microsoft.com/office/drawing/2014/main" id="{2BB3E794-3D34-4694-9D73-26BFF6152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5194F-65DC-42D9-BAE1-DA97F32A6AF3}"/>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2883907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F6F1-C1E1-4DCF-A04F-7227E1C8D45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C0C24-CE44-4323-BE1D-E259585362C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AB87A-B980-4262-9D5D-98FF0657A622}"/>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5" name="Footer Placeholder 4">
            <a:extLst>
              <a:ext uri="{FF2B5EF4-FFF2-40B4-BE49-F238E27FC236}">
                <a16:creationId xmlns:a16="http://schemas.microsoft.com/office/drawing/2014/main" id="{01D9B1E3-7287-4F65-B556-6C48576FB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C87F3-59D5-423D-AD44-43A3B08C61B4}"/>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3510401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4F85-F7F8-400A-BEF1-A2CB3108F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930B-1007-48E0-A27F-CFEE4DC9E4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76658-DC75-4D01-8C2F-38AB3CA1BB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3D3A-3A27-4DF0-822C-3420D5545E00}"/>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6" name="Footer Placeholder 5">
            <a:extLst>
              <a:ext uri="{FF2B5EF4-FFF2-40B4-BE49-F238E27FC236}">
                <a16:creationId xmlns:a16="http://schemas.microsoft.com/office/drawing/2014/main" id="{E211D44A-B0C0-426C-BE6C-D75B1E433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1B51F-E2DB-4846-892E-1CE42B1A1EDD}"/>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4194120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42E3-BBCE-43E8-AD4F-28921F8A9D4E}"/>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47744-7BD1-4B83-9007-942D3902D6CD}"/>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07E6-9421-46D2-A7F1-3F6AF27DDA77}"/>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5F65B-53F3-48E1-950C-94FC04041AC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5F445-7454-49E3-8EEB-8D0C62EA2E80}"/>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6A0B3-72A1-4251-A5F4-8B708A075351}"/>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8" name="Footer Placeholder 7">
            <a:extLst>
              <a:ext uri="{FF2B5EF4-FFF2-40B4-BE49-F238E27FC236}">
                <a16:creationId xmlns:a16="http://schemas.microsoft.com/office/drawing/2014/main" id="{5BC2781C-E45E-42E9-B602-6A23CC127F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C43195-400C-4F6B-88C5-668755C3F58C}"/>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33033357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AC62-3D1D-4269-9D4C-FD9203028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AE70C-59EB-44F0-ABC6-FB3320BCCFBD}"/>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4" name="Footer Placeholder 3">
            <a:extLst>
              <a:ext uri="{FF2B5EF4-FFF2-40B4-BE49-F238E27FC236}">
                <a16:creationId xmlns:a16="http://schemas.microsoft.com/office/drawing/2014/main" id="{5E04CAB7-5477-4060-A744-2D4319CDF0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841185-B717-4023-866F-1CC15308FDB1}"/>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4118185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0517-DCB2-49F1-87A9-68B5AC55CC85}"/>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3" name="Footer Placeholder 2">
            <a:extLst>
              <a:ext uri="{FF2B5EF4-FFF2-40B4-BE49-F238E27FC236}">
                <a16:creationId xmlns:a16="http://schemas.microsoft.com/office/drawing/2014/main" id="{1D264E31-2F24-40CA-8A40-7147774F25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A9B52-5549-4188-871E-390DD084175D}"/>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3793457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C032-3C87-4894-8785-FDA7AEF6E76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9F5A5-9255-443B-B1E8-7149AB0C0A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6C1B3-89B8-4719-9CC1-6AB5D5194A3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7D390-634F-40C5-A088-B095A65DC70B}"/>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6" name="Footer Placeholder 5">
            <a:extLst>
              <a:ext uri="{FF2B5EF4-FFF2-40B4-BE49-F238E27FC236}">
                <a16:creationId xmlns:a16="http://schemas.microsoft.com/office/drawing/2014/main" id="{C09794C9-7360-4F02-B157-70E4A4257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EE1A0-5E5D-4D97-BB3C-117DBA1D0AE1}"/>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334760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246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036E-0837-4FED-A96A-8422D3A599B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70ABE-4D50-431C-BD86-364E19D8F37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C4402394-A887-4BEA-ABFC-82DD43D5EEA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85D9-CAC1-471A-BFC3-519BAC3E89BA}"/>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6" name="Footer Placeholder 5">
            <a:extLst>
              <a:ext uri="{FF2B5EF4-FFF2-40B4-BE49-F238E27FC236}">
                <a16:creationId xmlns:a16="http://schemas.microsoft.com/office/drawing/2014/main" id="{CEB14CAC-FAE8-400E-94CB-C0BE6E388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493A5-370D-48DB-9048-6D5D0B04F0F6}"/>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3018080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422-B1E5-4CF2-A259-EA9576AB7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4204B-3B31-4D1F-9BAC-551652E89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800DC-B3F7-438C-9A8D-C630838D9C00}"/>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5" name="Footer Placeholder 4">
            <a:extLst>
              <a:ext uri="{FF2B5EF4-FFF2-40B4-BE49-F238E27FC236}">
                <a16:creationId xmlns:a16="http://schemas.microsoft.com/office/drawing/2014/main" id="{F3DF2054-2682-4006-ABD6-4B8AAD420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4C663-1C49-4D84-9099-F2BE9CF25FC3}"/>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1206663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8B112-7F6E-4C59-88FB-2CA7449A2C52}"/>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F5401-E8D3-4D87-B6D5-B9CA564A8BFF}"/>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5C3-6754-405D-A10D-15D037C20AB8}"/>
              </a:ext>
            </a:extLst>
          </p:cNvPr>
          <p:cNvSpPr>
            <a:spLocks noGrp="1"/>
          </p:cNvSpPr>
          <p:nvPr>
            <p:ph type="dt" sz="half" idx="10"/>
          </p:nvPr>
        </p:nvSpPr>
        <p:spPr/>
        <p:txBody>
          <a:bodyPr/>
          <a:lstStyle/>
          <a:p>
            <a:fld id="{6BD45B0E-6E6E-47DF-8B91-D7E8A2E3AD78}" type="datetimeFigureOut">
              <a:rPr lang="en-US" smtClean="0"/>
              <a:t>2/9/2023</a:t>
            </a:fld>
            <a:endParaRPr lang="en-US"/>
          </a:p>
        </p:txBody>
      </p:sp>
      <p:sp>
        <p:nvSpPr>
          <p:cNvPr id="5" name="Footer Placeholder 4">
            <a:extLst>
              <a:ext uri="{FF2B5EF4-FFF2-40B4-BE49-F238E27FC236}">
                <a16:creationId xmlns:a16="http://schemas.microsoft.com/office/drawing/2014/main" id="{8C20D30D-94DE-4EF8-B7E2-AC08B9803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E45F1-C0BD-49C4-862D-BCBA1A1DFCA2}"/>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184352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65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75804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DD0F58F-385B-4E3B-AE98-0AABC052F2D7}" type="datetimeFigureOut">
              <a:rPr lang="en-US" smtClean="0"/>
              <a:t>2/9/2023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850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D0F58F-385B-4E3B-AE98-0AABC052F2D7}" type="datetimeFigureOut">
              <a:rPr lang="en-US" smtClean="0"/>
              <a:t>2/9/2023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408519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g"/><Relationship Id="rId2" Type="http://schemas.openxmlformats.org/officeDocument/2006/relationships/slideLayout" Target="../slideLayouts/slideLayout28.xml"/><Relationship Id="rId16" Type="http://schemas.openxmlformats.org/officeDocument/2006/relationships/theme" Target="../theme/theme1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1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D0F58F-385B-4E3B-AE98-0AABC052F2D7}" type="datetimeFigureOut">
              <a:rPr lang="en-US" smtClean="0"/>
              <a:t>2/9/2023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4905BC-13E0-4616-9D49-8892E4B0D9AD}" type="slidenum">
              <a:rPr lang="en-US" smtClean="0"/>
              <a:t>‹#›</a:t>
            </a:fld>
            <a:endParaRPr lang="en-US" dirty="0"/>
          </a:p>
        </p:txBody>
      </p:sp>
    </p:spTree>
    <p:extLst>
      <p:ext uri="{BB962C8B-B14F-4D97-AF65-F5344CB8AC3E}">
        <p14:creationId xmlns:p14="http://schemas.microsoft.com/office/powerpoint/2010/main" val="257341554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37"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
        <p:nvSpPr>
          <p:cNvPr id="8" name="Rectangle 7">
            <a:extLst>
              <a:ext uri="{FF2B5EF4-FFF2-40B4-BE49-F238E27FC236}">
                <a16:creationId xmlns:a16="http://schemas.microsoft.com/office/drawing/2014/main" id="{DABA7BD1-C1CF-4AD3-8673-292155A31C8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67129994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randview" panose="020B0502040204020203" pitchFamily="34"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17"/>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4DF1C-4E44-4474-A278-C568F02BF32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B1CD9-C28E-4FB6-8944-81B7A7D44EB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C45D5-A572-4EAD-96B5-32F0406A1FF8}"/>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45B0E-6E6E-47DF-8B91-D7E8A2E3AD78}" type="datetimeFigureOut">
              <a:rPr lang="en-US" smtClean="0"/>
              <a:t>2/9/2023</a:t>
            </a:fld>
            <a:endParaRPr lang="en-US"/>
          </a:p>
        </p:txBody>
      </p:sp>
      <p:sp>
        <p:nvSpPr>
          <p:cNvPr id="5" name="Footer Placeholder 4">
            <a:extLst>
              <a:ext uri="{FF2B5EF4-FFF2-40B4-BE49-F238E27FC236}">
                <a16:creationId xmlns:a16="http://schemas.microsoft.com/office/drawing/2014/main" id="{A46EF7F8-162F-43CD-94C5-95F37532A7E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68D6E6-71B0-4003-949A-A53B70535D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2835C-421D-435E-A372-FB9F7EA38EE1}" type="slidenum">
              <a:rPr lang="en-US" smtClean="0"/>
              <a:t>‹#›</a:t>
            </a:fld>
            <a:endParaRPr lang="en-US"/>
          </a:p>
        </p:txBody>
      </p:sp>
    </p:spTree>
    <p:extLst>
      <p:ext uri="{BB962C8B-B14F-4D97-AF65-F5344CB8AC3E}">
        <p14:creationId xmlns:p14="http://schemas.microsoft.com/office/powerpoint/2010/main" val="978488820"/>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F46F5-6D10-49B1-8D07-ED16C2147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38617-5670-4739-873C-E72A26F1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3D6F-7094-48B7-82DB-7A82C98A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0F844-BA5A-4B4F-B00B-674A956FE743}" type="datetimeFigureOut">
              <a:rPr lang="en-US" smtClean="0"/>
              <a:t>2/9/2023</a:t>
            </a:fld>
            <a:endParaRPr lang="en-US"/>
          </a:p>
        </p:txBody>
      </p:sp>
      <p:sp>
        <p:nvSpPr>
          <p:cNvPr id="5" name="Footer Placeholder 4">
            <a:extLst>
              <a:ext uri="{FF2B5EF4-FFF2-40B4-BE49-F238E27FC236}">
                <a16:creationId xmlns:a16="http://schemas.microsoft.com/office/drawing/2014/main" id="{8064000E-F72B-44C3-8137-B99C1B0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97FA88-9059-4613-9C83-489C051F9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273-E8B1-481C-AFDA-B96181A1415E}" type="slidenum">
              <a:rPr lang="en-US" smtClean="0"/>
              <a:t>‹#›</a:t>
            </a:fld>
            <a:endParaRPr lang="en-US"/>
          </a:p>
        </p:txBody>
      </p:sp>
    </p:spTree>
    <p:extLst>
      <p:ext uri="{BB962C8B-B14F-4D97-AF65-F5344CB8AC3E}">
        <p14:creationId xmlns:p14="http://schemas.microsoft.com/office/powerpoint/2010/main" val="102486672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pp.smartsheet.com/b/form/bc8f2070ec944c27abca4fa4a996948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rldefense.com/v3/__https:/nam12.safelinks.protection.outlook.com/?url=https*3A*2F*2Fmy.teex.org*2FTeexPortal*2FDefault.aspx*3FMO*3DmCourseCatalog*26D*3DFP*26C*3DMGT439*26S*3D461&amp;data=05*7C01*7CJohn.Rinard*40teex.tamu.edu*7C6196b77000184a4482a108daccad8189*7C1bfb74d807bd44a486a7e3a569230669*7C0*7C0*7C638047342823248187*7CUnknown*7CTWFpbGZsb3d8eyJWIjoiMC4wLjAwMDAiLCJQIjoiV2luMzIiLCJBTiI6Ik1haWwiLCJXVCI6Mn0*3D*7C3000*7C*7C*7C&amp;sdata=sQMSh7*2BKZQAfFo0i3n3QKrUXyQNt6llTbJwOPsY6zyw*3D&amp;reserved=0__;JSUlJSUlJSUlJSUlJSUlJSUlJSUlJSUlJSUlJSUl!!Db6frn15oIvDD3UI!hPHhOYnPLMEZY7hZiI8k0NRc97CJzEJJyIEJj_oe2yBFDsHhk0mouvv3DYlxJfWtmFjXlbzhgoGSCjSuABokmGMuZBN9QvAH$"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rldefense.com/v3/__https:/my.teex.org/TeexPortal/?MO=mClassRegistration&amp;D=EU&amp;C=MGT345&amp;S=294__;!!Db6frn15oIvDD3UI!g7IQz3awnxFxvWxfW1s6eZ7IQCaBkulxXsiX6rw9rL3aCkhZo9JOzDIvUL9jv2UgmZWRBEA3cpCw4voCOVCkEtihZ4raWYW4$" TargetMode="External"/><Relationship Id="rId7" Type="http://schemas.openxmlformats.org/officeDocument/2006/relationships/image" Target="../media/image8.png"/><Relationship Id="rId2" Type="http://schemas.openxmlformats.org/officeDocument/2006/relationships/hyperlink" Target="https://urldefense.com/v3/__https:/my.teex.org/TeexPortal/?MO=mClassRegistration&amp;D=EU&amp;C=MGT317&amp;S=545__;!!Db6frn15oIvDD3UI!g7IQz3awnxFxvWxfW1s6eZ7IQCaBkulxXsiX6rw9rL3aCkhZo9JOzDIvUL9jv2UgmZWRBEA3cpCw4voCOVCkEtihZyk9UrXG$"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urldefense.com/v3/__https:/my.teex.org/TeexPortal/?MO=mClassRegistration&amp;D=EU&amp;C=MGT341&amp;S=509__;!!Db6frn15oIvDD3UI!g7IQz3awnxFxvWxfW1s6eZ7IQCaBkulxXsiX6rw9rL3aCkhZo9JOzDIvUL9jv2UgmZWRBEA3cpCw4voCOVCkEtihZ5b5iR6R$" TargetMode="External"/><Relationship Id="rId4" Type="http://schemas.openxmlformats.org/officeDocument/2006/relationships/hyperlink" Target="https://urldefense.com/v3/__https:/my.teex.org/TeexPortal/?MO=mClassRegistration&amp;D=EU&amp;C=MGT343&amp;S=670__;!!Db6frn15oIvDD3UI!g7IQz3awnxFxvWxfW1s6eZ7IQCaBkulxXsiX6rw9rL3aCkhZo9JOzDIvUL9jv2UgmZWRBEA3cpCw4voCOVCkEtihZ2C7V77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3CE4A-3738-4902-A039-06568C4D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065" y="2011999"/>
            <a:ext cx="2007870" cy="2007870"/>
          </a:xfrm>
          <a:prstGeom prst="rect">
            <a:avLst/>
          </a:prstGeom>
        </p:spPr>
      </p:pic>
      <p:sp>
        <p:nvSpPr>
          <p:cNvPr id="8" name="TextBox 7">
            <a:extLst>
              <a:ext uri="{FF2B5EF4-FFF2-40B4-BE49-F238E27FC236}">
                <a16:creationId xmlns:a16="http://schemas.microsoft.com/office/drawing/2014/main" id="{FC40D6C9-BCA9-451F-A317-8E3F6690B486}"/>
              </a:ext>
            </a:extLst>
          </p:cNvPr>
          <p:cNvSpPr txBox="1"/>
          <p:nvPr/>
        </p:nvSpPr>
        <p:spPr>
          <a:xfrm>
            <a:off x="1738884" y="716688"/>
            <a:ext cx="8714232" cy="769441"/>
          </a:xfrm>
          <a:prstGeom prst="rect">
            <a:avLst/>
          </a:prstGeom>
          <a:noFill/>
        </p:spPr>
        <p:txBody>
          <a:bodyPr wrap="square" rtlCol="0">
            <a:spAutoFit/>
          </a:bodyPr>
          <a:lstStyle/>
          <a:p>
            <a:r>
              <a:rPr lang="en-US" sz="4400" dirty="0"/>
              <a:t>PLEASE SIGN IN WITH QR CODE</a:t>
            </a:r>
          </a:p>
        </p:txBody>
      </p:sp>
      <p:pic>
        <p:nvPicPr>
          <p:cNvPr id="9" name="Picture 8">
            <a:extLst>
              <a:ext uri="{FF2B5EF4-FFF2-40B4-BE49-F238E27FC236}">
                <a16:creationId xmlns:a16="http://schemas.microsoft.com/office/drawing/2014/main" id="{B89C9527-504A-4B20-A453-0F01A9694545}"/>
              </a:ext>
            </a:extLst>
          </p:cNvPr>
          <p:cNvPicPr>
            <a:picLocks noChangeAspect="1"/>
          </p:cNvPicPr>
          <p:nvPr/>
        </p:nvPicPr>
        <p:blipFill>
          <a:blip r:embed="rId3"/>
          <a:stretch>
            <a:fillRect/>
          </a:stretch>
        </p:blipFill>
        <p:spPr>
          <a:xfrm>
            <a:off x="1034796" y="4430393"/>
            <a:ext cx="10122408" cy="950338"/>
          </a:xfrm>
          <a:prstGeom prst="rect">
            <a:avLst/>
          </a:prstGeom>
        </p:spPr>
      </p:pic>
      <p:pic>
        <p:nvPicPr>
          <p:cNvPr id="10" name="Picture 9">
            <a:extLst>
              <a:ext uri="{FF2B5EF4-FFF2-40B4-BE49-F238E27FC236}">
                <a16:creationId xmlns:a16="http://schemas.microsoft.com/office/drawing/2014/main" id="{820C7BF6-64EA-4201-8A25-A11DAADBD923}"/>
              </a:ext>
            </a:extLst>
          </p:cNvPr>
          <p:cNvPicPr>
            <a:picLocks noChangeAspect="1"/>
          </p:cNvPicPr>
          <p:nvPr/>
        </p:nvPicPr>
        <p:blipFill>
          <a:blip r:embed="rId4"/>
          <a:stretch>
            <a:fillRect/>
          </a:stretch>
        </p:blipFill>
        <p:spPr>
          <a:xfrm>
            <a:off x="10753224" y="5756591"/>
            <a:ext cx="1390008" cy="1036410"/>
          </a:xfrm>
          <a:prstGeom prst="rect">
            <a:avLst/>
          </a:prstGeom>
        </p:spPr>
      </p:pic>
    </p:spTree>
    <p:extLst>
      <p:ext uri="{BB962C8B-B14F-4D97-AF65-F5344CB8AC3E}">
        <p14:creationId xmlns:p14="http://schemas.microsoft.com/office/powerpoint/2010/main" val="35751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5525E-9D3C-48B1-9094-19A5FB1E9A3F}"/>
              </a:ext>
            </a:extLst>
          </p:cNvPr>
          <p:cNvSpPr>
            <a:spLocks noGrp="1"/>
          </p:cNvSpPr>
          <p:nvPr>
            <p:ph idx="1"/>
          </p:nvPr>
        </p:nvSpPr>
        <p:spPr>
          <a:xfrm>
            <a:off x="2095707" y="2333157"/>
            <a:ext cx="7760469" cy="3101983"/>
          </a:xfrm>
        </p:spPr>
        <p:txBody>
          <a:bodyPr>
            <a:normAutofit/>
          </a:bodyPr>
          <a:lstStyle/>
          <a:p>
            <a:r>
              <a:rPr lang="en-US" sz="3200" dirty="0"/>
              <a:t>Long Term Care – Greg Manley</a:t>
            </a:r>
          </a:p>
          <a:p>
            <a:r>
              <a:rPr lang="en-US" sz="3200" dirty="0"/>
              <a:t>Communications – Robert Doughty</a:t>
            </a:r>
          </a:p>
          <a:p>
            <a:r>
              <a:rPr lang="en-US" sz="3200" dirty="0"/>
              <a:t>Budget and Inventory – Yvette Coleman</a:t>
            </a:r>
          </a:p>
          <a:p>
            <a:r>
              <a:rPr lang="en-US" sz="3200" dirty="0"/>
              <a:t>Training &amp; Exercise</a:t>
            </a:r>
          </a:p>
        </p:txBody>
      </p:sp>
      <p:sp>
        <p:nvSpPr>
          <p:cNvPr id="5" name="TextBox 4">
            <a:extLst>
              <a:ext uri="{FF2B5EF4-FFF2-40B4-BE49-F238E27FC236}">
                <a16:creationId xmlns:a16="http://schemas.microsoft.com/office/drawing/2014/main" id="{2AB09645-30BE-48D8-9957-11C3127B6C28}"/>
              </a:ext>
            </a:extLst>
          </p:cNvPr>
          <p:cNvSpPr txBox="1"/>
          <p:nvPr/>
        </p:nvSpPr>
        <p:spPr>
          <a:xfrm>
            <a:off x="3047268" y="940320"/>
            <a:ext cx="6097464" cy="769441"/>
          </a:xfrm>
          <a:prstGeom prst="rect">
            <a:avLst/>
          </a:prstGeom>
          <a:noFill/>
        </p:spPr>
        <p:txBody>
          <a:bodyPr wrap="square">
            <a:spAutoFit/>
          </a:bodyPr>
          <a:lstStyle/>
          <a:p>
            <a:pPr algn="ctr"/>
            <a:r>
              <a:rPr lang="en-US" sz="4400" dirty="0"/>
              <a:t>COMMITTEE UPDATES</a:t>
            </a:r>
          </a:p>
        </p:txBody>
      </p:sp>
      <p:pic>
        <p:nvPicPr>
          <p:cNvPr id="2" name="Picture 1" descr="Shape&#10;&#10;Description automatically generated with medium confidence">
            <a:extLst>
              <a:ext uri="{FF2B5EF4-FFF2-40B4-BE49-F238E27FC236}">
                <a16:creationId xmlns:a16="http://schemas.microsoft.com/office/drawing/2014/main" id="{33A2EF6C-3428-0145-3AB2-8E709512D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sp>
        <p:nvSpPr>
          <p:cNvPr id="6" name="TextBox 5">
            <a:extLst>
              <a:ext uri="{FF2B5EF4-FFF2-40B4-BE49-F238E27FC236}">
                <a16:creationId xmlns:a16="http://schemas.microsoft.com/office/drawing/2014/main" id="{EA4A3B80-3DC2-4B5C-954C-60B162E72C64}"/>
              </a:ext>
            </a:extLst>
          </p:cNvPr>
          <p:cNvSpPr txBox="1"/>
          <p:nvPr/>
        </p:nvSpPr>
        <p:spPr>
          <a:xfrm>
            <a:off x="973358" y="6140553"/>
            <a:ext cx="705402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pic>
        <p:nvPicPr>
          <p:cNvPr id="7" name="Picture 6">
            <a:extLst>
              <a:ext uri="{FF2B5EF4-FFF2-40B4-BE49-F238E27FC236}">
                <a16:creationId xmlns:a16="http://schemas.microsoft.com/office/drawing/2014/main" id="{CF59E9FC-D0EF-4721-B7B2-35268D12E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3" y="5870328"/>
            <a:ext cx="909782" cy="909782"/>
          </a:xfrm>
          <a:prstGeom prst="rect">
            <a:avLst/>
          </a:prstGeom>
        </p:spPr>
      </p:pic>
    </p:spTree>
    <p:extLst>
      <p:ext uri="{BB962C8B-B14F-4D97-AF65-F5344CB8AC3E}">
        <p14:creationId xmlns:p14="http://schemas.microsoft.com/office/powerpoint/2010/main" val="316873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185DC-C7B1-4FD3-A328-B6BFF2CA0D85}"/>
              </a:ext>
            </a:extLst>
          </p:cNvPr>
          <p:cNvSpPr>
            <a:spLocks noGrp="1"/>
          </p:cNvSpPr>
          <p:nvPr>
            <p:ph type="title"/>
          </p:nvPr>
        </p:nvSpPr>
        <p:spPr>
          <a:xfrm>
            <a:off x="556953" y="990848"/>
            <a:ext cx="3401568" cy="1495794"/>
          </a:xfrm>
          <a:prstGeom prst="ellipse">
            <a:avLst/>
          </a:prstGeom>
          <a:solidFill>
            <a:srgbClr val="FFFFFF"/>
          </a:solidFill>
          <a:ln>
            <a:solidFill>
              <a:srgbClr val="404040"/>
            </a:solidFill>
          </a:ln>
        </p:spPr>
        <p:txBody>
          <a:bodyPr vert="horz" lIns="182880" tIns="182880" rIns="182880" bIns="182880" rtlCol="0" anchor="ctr">
            <a:normAutofit/>
          </a:bodyPr>
          <a:lstStyle/>
          <a:p>
            <a:r>
              <a:rPr lang="en-US" sz="2400" dirty="0">
                <a:solidFill>
                  <a:srgbClr val="0D0D0D"/>
                </a:solidFill>
              </a:rPr>
              <a:t>Budget FY22-23</a:t>
            </a:r>
          </a:p>
        </p:txBody>
      </p:sp>
      <p:sp useBgFill="1">
        <p:nvSpPr>
          <p:cNvPr id="22" name="Rectangle 21">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extBox 4">
            <a:extLst>
              <a:ext uri="{FF2B5EF4-FFF2-40B4-BE49-F238E27FC236}">
                <a16:creationId xmlns:a16="http://schemas.microsoft.com/office/drawing/2014/main" id="{0D4649F7-3C26-8EB5-58F2-ACB843F7F201}"/>
              </a:ext>
            </a:extLst>
          </p:cNvPr>
          <p:cNvGraphicFramePr/>
          <p:nvPr>
            <p:extLst>
              <p:ext uri="{D42A27DB-BD31-4B8C-83A1-F6EECF244321}">
                <p14:modId xmlns:p14="http://schemas.microsoft.com/office/powerpoint/2010/main" val="1591930306"/>
              </p:ext>
            </p:extLst>
          </p:nvPr>
        </p:nvGraphicFramePr>
        <p:xfrm>
          <a:off x="5397500" y="639763"/>
          <a:ext cx="6151563" cy="551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Qr code&#10;&#10;Description automatically generated">
            <a:extLst>
              <a:ext uri="{FF2B5EF4-FFF2-40B4-BE49-F238E27FC236}">
                <a16:creationId xmlns:a16="http://schemas.microsoft.com/office/drawing/2014/main" id="{2E11BD45-0ED5-0E5A-1808-973F66A72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987" y="3178419"/>
            <a:ext cx="2857500" cy="2857500"/>
          </a:xfrm>
          <a:prstGeom prst="rect">
            <a:avLst/>
          </a:prstGeom>
        </p:spPr>
      </p:pic>
    </p:spTree>
    <p:extLst>
      <p:ext uri="{BB962C8B-B14F-4D97-AF65-F5344CB8AC3E}">
        <p14:creationId xmlns:p14="http://schemas.microsoft.com/office/powerpoint/2010/main" val="92624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imeline&#10;&#10;Description automatically generated">
            <a:extLst>
              <a:ext uri="{FF2B5EF4-FFF2-40B4-BE49-F238E27FC236}">
                <a16:creationId xmlns:a16="http://schemas.microsoft.com/office/drawing/2014/main" id="{EFF3F3AF-AA89-47D1-8172-4FDD45AF4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005" y="74248"/>
            <a:ext cx="5192904" cy="6722206"/>
          </a:xfrm>
          <a:prstGeom prst="rect">
            <a:avLst/>
          </a:prstGeom>
        </p:spPr>
      </p:pic>
      <p:sp>
        <p:nvSpPr>
          <p:cNvPr id="2" name="TextBox 1">
            <a:extLst>
              <a:ext uri="{FF2B5EF4-FFF2-40B4-BE49-F238E27FC236}">
                <a16:creationId xmlns:a16="http://schemas.microsoft.com/office/drawing/2014/main" id="{8F92161F-58E9-4C19-AE64-49A55F3E1B0B}"/>
              </a:ext>
            </a:extLst>
          </p:cNvPr>
          <p:cNvSpPr txBox="1"/>
          <p:nvPr/>
        </p:nvSpPr>
        <p:spPr>
          <a:xfrm>
            <a:off x="483237" y="720314"/>
            <a:ext cx="4790114" cy="4401205"/>
          </a:xfrm>
          <a:prstGeom prst="rect">
            <a:avLst/>
          </a:prstGeom>
          <a:noFill/>
        </p:spPr>
        <p:txBody>
          <a:bodyPr wrap="square" rtlCol="0">
            <a:spAutoFit/>
          </a:bodyPr>
          <a:lstStyle/>
          <a:p>
            <a:pPr algn="ctr"/>
            <a:r>
              <a:rPr lang="en-US" sz="2000" dirty="0"/>
              <a:t>Over 50 participants including industry and churches</a:t>
            </a:r>
          </a:p>
          <a:p>
            <a:pPr algn="ctr"/>
            <a:endParaRPr lang="en-US" sz="2000" dirty="0"/>
          </a:p>
          <a:p>
            <a:pPr algn="ctr"/>
            <a:r>
              <a:rPr lang="en-US" sz="2000" dirty="0"/>
              <a:t>Feedback:</a:t>
            </a:r>
          </a:p>
          <a:p>
            <a:pPr algn="ctr"/>
            <a:r>
              <a:rPr lang="en-US" sz="2000" dirty="0"/>
              <a:t>Good information and overview of things to consider when developing plan</a:t>
            </a:r>
          </a:p>
          <a:p>
            <a:pPr algn="ctr"/>
            <a:endParaRPr lang="en-US" sz="2000" dirty="0"/>
          </a:p>
          <a:p>
            <a:pPr algn="ctr"/>
            <a:r>
              <a:rPr lang="en-US" sz="2000" dirty="0"/>
              <a:t>This generated discussions for us to make some positive changes at our office</a:t>
            </a:r>
          </a:p>
          <a:p>
            <a:pPr algn="ctr"/>
            <a:endParaRPr lang="en-US" sz="2000" dirty="0"/>
          </a:p>
          <a:p>
            <a:pPr algn="ctr"/>
            <a:r>
              <a:rPr lang="en-US" sz="2000" dirty="0"/>
              <a:t>Increased awareness</a:t>
            </a:r>
          </a:p>
          <a:p>
            <a:pPr algn="ctr"/>
            <a:endParaRPr lang="en-US" sz="2000" dirty="0"/>
          </a:p>
          <a:p>
            <a:pPr algn="ctr"/>
            <a:r>
              <a:rPr lang="en-US" sz="2000" dirty="0"/>
              <a:t>Working with other agencies to exercise our plan</a:t>
            </a:r>
          </a:p>
        </p:txBody>
      </p:sp>
    </p:spTree>
    <p:extLst>
      <p:ext uri="{BB962C8B-B14F-4D97-AF65-F5344CB8AC3E}">
        <p14:creationId xmlns:p14="http://schemas.microsoft.com/office/powerpoint/2010/main" val="359972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8130-9F4C-420A-B853-6D2084E82AA1}"/>
              </a:ext>
            </a:extLst>
          </p:cNvPr>
          <p:cNvSpPr>
            <a:spLocks noGrp="1"/>
          </p:cNvSpPr>
          <p:nvPr>
            <p:ph type="title"/>
          </p:nvPr>
        </p:nvSpPr>
        <p:spPr>
          <a:xfrm>
            <a:off x="1289538" y="525078"/>
            <a:ext cx="9478107" cy="1188720"/>
          </a:xfrm>
        </p:spPr>
        <p:txBody>
          <a:bodyPr>
            <a:normAutofit fontScale="90000"/>
          </a:bodyPr>
          <a:lstStyle/>
          <a:p>
            <a:r>
              <a:rPr lang="en-US" dirty="0" err="1"/>
              <a:t>Teex</a:t>
            </a:r>
            <a:r>
              <a:rPr lang="en-US" dirty="0"/>
              <a:t> Course: </a:t>
            </a:r>
            <a:br>
              <a:rPr lang="en-US" dirty="0"/>
            </a:br>
            <a:r>
              <a:rPr lang="en-US" dirty="0"/>
              <a:t>Understanding targeted cyber attacks</a:t>
            </a:r>
            <a:br>
              <a:rPr lang="en-US" dirty="0"/>
            </a:br>
            <a:r>
              <a:rPr lang="en-US" dirty="0"/>
              <a:t>Key Points</a:t>
            </a:r>
          </a:p>
        </p:txBody>
      </p:sp>
      <p:sp>
        <p:nvSpPr>
          <p:cNvPr id="3" name="Content Placeholder 2">
            <a:extLst>
              <a:ext uri="{FF2B5EF4-FFF2-40B4-BE49-F238E27FC236}">
                <a16:creationId xmlns:a16="http://schemas.microsoft.com/office/drawing/2014/main" id="{8758A96A-F04D-4A29-9CE0-F48B992F2A35}"/>
              </a:ext>
            </a:extLst>
          </p:cNvPr>
          <p:cNvSpPr>
            <a:spLocks noGrp="1"/>
          </p:cNvSpPr>
          <p:nvPr>
            <p:ph idx="1"/>
          </p:nvPr>
        </p:nvSpPr>
        <p:spPr>
          <a:xfrm>
            <a:off x="973836" y="1978269"/>
            <a:ext cx="5189572" cy="4273061"/>
          </a:xfrm>
        </p:spPr>
        <p:txBody>
          <a:bodyPr>
            <a:normAutofit/>
          </a:bodyPr>
          <a:lstStyle/>
          <a:p>
            <a:pPr marL="0" indent="0">
              <a:buNone/>
            </a:pPr>
            <a:r>
              <a:rPr lang="en-US" dirty="0"/>
              <a:t>Common targeted cyber attack and advanced persistent threat (APT) targets</a:t>
            </a:r>
          </a:p>
          <a:p>
            <a:r>
              <a:rPr lang="en-US" dirty="0"/>
              <a:t>Private Sector – Individuals</a:t>
            </a:r>
          </a:p>
          <a:p>
            <a:r>
              <a:rPr lang="en-US" dirty="0"/>
              <a:t>Public Sector – All levels of government – EMS, education institutions</a:t>
            </a:r>
          </a:p>
          <a:p>
            <a:r>
              <a:rPr lang="en-US" dirty="0"/>
              <a:t>Critical Infrastructure – Health Care</a:t>
            </a:r>
          </a:p>
          <a:p>
            <a:pPr marL="0" indent="0">
              <a:buNone/>
            </a:pPr>
            <a:r>
              <a:rPr lang="en-US" dirty="0"/>
              <a:t>Phases of Target Cyber Attack</a:t>
            </a:r>
          </a:p>
          <a:p>
            <a:r>
              <a:rPr lang="en-US" dirty="0"/>
              <a:t>Reconnaissance</a:t>
            </a:r>
          </a:p>
          <a:p>
            <a:r>
              <a:rPr lang="en-US" dirty="0"/>
              <a:t>Initial Breach</a:t>
            </a:r>
          </a:p>
          <a:p>
            <a:r>
              <a:rPr lang="en-US" dirty="0"/>
              <a:t>Lateral Movement</a:t>
            </a:r>
          </a:p>
          <a:p>
            <a:r>
              <a:rPr lang="en-US" dirty="0"/>
              <a:t>Accomplish Attack Objectives</a:t>
            </a:r>
          </a:p>
          <a:p>
            <a:endParaRPr lang="en-US" dirty="0"/>
          </a:p>
          <a:p>
            <a:endParaRPr lang="en-US" dirty="0"/>
          </a:p>
        </p:txBody>
      </p:sp>
      <p:sp>
        <p:nvSpPr>
          <p:cNvPr id="4" name="Content Placeholder 2">
            <a:extLst>
              <a:ext uri="{FF2B5EF4-FFF2-40B4-BE49-F238E27FC236}">
                <a16:creationId xmlns:a16="http://schemas.microsoft.com/office/drawing/2014/main" id="{7D484639-E1EA-4D6E-9FE0-B3A5DA004867}"/>
              </a:ext>
            </a:extLst>
          </p:cNvPr>
          <p:cNvSpPr txBox="1">
            <a:spLocks/>
          </p:cNvSpPr>
          <p:nvPr/>
        </p:nvSpPr>
        <p:spPr>
          <a:xfrm>
            <a:off x="6028592" y="1978269"/>
            <a:ext cx="5189572" cy="42730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Does your organization have “acceptable use” policies for employees?</a:t>
            </a:r>
          </a:p>
          <a:p>
            <a:r>
              <a:rPr lang="en-US" dirty="0"/>
              <a:t>When someone leaves, do you have an off-boarding process to disable their accounts?</a:t>
            </a:r>
          </a:p>
          <a:p>
            <a:r>
              <a:rPr lang="en-US" dirty="0"/>
              <a:t>Face-to-face Cyber Hygiene classes to address:</a:t>
            </a:r>
          </a:p>
          <a:p>
            <a:pPr lvl="1"/>
            <a:r>
              <a:rPr lang="en-US" dirty="0"/>
              <a:t>Passwords, Phishing, Removable Media, Tailgating, </a:t>
            </a:r>
            <a:r>
              <a:rPr lang="en-US" dirty="0" err="1"/>
              <a:t>WiFi</a:t>
            </a:r>
            <a:r>
              <a:rPr lang="en-US" dirty="0"/>
              <a:t> Spoofing</a:t>
            </a:r>
          </a:p>
          <a:p>
            <a:r>
              <a:rPr lang="en-US" dirty="0"/>
              <a:t>Does your agency have any remote access programs that are not being used?  </a:t>
            </a:r>
          </a:p>
          <a:p>
            <a:r>
              <a:rPr lang="en-US" dirty="0"/>
              <a:t>Do you have a process for disabling access after an intern leaves your facility?</a:t>
            </a:r>
          </a:p>
          <a:p>
            <a:r>
              <a:rPr lang="en-US" dirty="0"/>
              <a:t>Do you have an Incident Response Team? A recovery plan?</a:t>
            </a:r>
          </a:p>
          <a:p>
            <a:r>
              <a:rPr lang="en-US" dirty="0"/>
              <a:t>If hit by ransomware, how will you know the data hasn’t been changed?  </a:t>
            </a:r>
          </a:p>
          <a:p>
            <a:pPr marL="0" indent="0">
              <a:buNone/>
            </a:pPr>
            <a:endParaRPr lang="en-US" dirty="0"/>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64237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EB476-EC35-4999-AB82-FF519A7F1DFC}"/>
              </a:ext>
            </a:extLst>
          </p:cNvPr>
          <p:cNvSpPr>
            <a:spLocks noGrp="1"/>
          </p:cNvSpPr>
          <p:nvPr>
            <p:ph type="title"/>
          </p:nvPr>
        </p:nvSpPr>
        <p:spPr>
          <a:xfrm>
            <a:off x="2231136" y="467418"/>
            <a:ext cx="7729728" cy="1188720"/>
          </a:xfrm>
        </p:spPr>
        <p:txBody>
          <a:bodyPr>
            <a:normAutofit/>
          </a:bodyPr>
          <a:lstStyle/>
          <a:p>
            <a:r>
              <a:rPr lang="en-US" sz="1800" dirty="0"/>
              <a:t>Targeted Violence &amp; Terrorism Prevention Briefing</a:t>
            </a:r>
            <a:br>
              <a:rPr lang="en-US" sz="1800" dirty="0"/>
            </a:br>
            <a:r>
              <a:rPr lang="en-US" sz="1800" cap="none" dirty="0"/>
              <a:t>Wednesday, February 15 and March 8, 2023 </a:t>
            </a:r>
            <a:br>
              <a:rPr lang="en-US" sz="1800" cap="none" dirty="0"/>
            </a:br>
            <a:r>
              <a:rPr lang="en-US" sz="1800" cap="none" dirty="0"/>
              <a:t>8:00am-10:00am Central </a:t>
            </a:r>
            <a:endParaRPr lang="en-US" sz="1800" dirty="0"/>
          </a:p>
        </p:txBody>
      </p:sp>
      <p:sp>
        <p:nvSpPr>
          <p:cNvPr id="3" name="Content Placeholder 2">
            <a:extLst>
              <a:ext uri="{FF2B5EF4-FFF2-40B4-BE49-F238E27FC236}">
                <a16:creationId xmlns:a16="http://schemas.microsoft.com/office/drawing/2014/main" id="{24AF7FE1-EE3E-4DFC-A122-3BA3158B9FD6}"/>
              </a:ext>
            </a:extLst>
          </p:cNvPr>
          <p:cNvSpPr>
            <a:spLocks noGrp="1"/>
          </p:cNvSpPr>
          <p:nvPr>
            <p:ph idx="1"/>
          </p:nvPr>
        </p:nvSpPr>
        <p:spPr>
          <a:xfrm>
            <a:off x="1706062" y="2291262"/>
            <a:ext cx="8779512" cy="2879256"/>
          </a:xfrm>
        </p:spPr>
        <p:txBody>
          <a:bodyPr>
            <a:normAutofit/>
          </a:bodyPr>
          <a:lstStyle/>
          <a:p>
            <a:pPr marL="0" indent="0">
              <a:lnSpc>
                <a:spcPct val="90000"/>
              </a:lnSpc>
              <a:buNone/>
            </a:pPr>
            <a:r>
              <a:rPr lang="en-US" sz="1700" b="1" i="0" dirty="0">
                <a:solidFill>
                  <a:srgbClr val="404040"/>
                </a:solidFill>
                <a:effectLst/>
                <a:latin typeface="Roboto" panose="02000000000000000000" pitchFamily="2" charset="0"/>
              </a:rPr>
              <a:t>KOHS TVTP Training Registration </a:t>
            </a:r>
            <a:r>
              <a:rPr lang="en-US" sz="1700" b="1" i="0" dirty="0">
                <a:solidFill>
                  <a:schemeClr val="accent3">
                    <a:lumMod val="60000"/>
                    <a:lumOff val="40000"/>
                  </a:schemeClr>
                </a:solidFill>
                <a:effectLst/>
                <a:latin typeface="Roboto" panose="02000000000000000000" pitchFamily="2" charset="0"/>
                <a:hlinkClick r:id="rId2">
                  <a:extLst>
                    <a:ext uri="{A12FA001-AC4F-418D-AE19-62706E023703}">
                      <ahyp:hlinkClr xmlns:ahyp="http://schemas.microsoft.com/office/drawing/2018/hyperlinkcolor" val="tx"/>
                    </a:ext>
                  </a:extLst>
                </a:hlinkClick>
              </a:rPr>
              <a:t>https://app.smartsheet.com/b/form/bc8f2070ec944c27abca4fa4a9969484</a:t>
            </a:r>
            <a:r>
              <a:rPr lang="en-US" sz="1700" b="1" i="0" dirty="0">
                <a:solidFill>
                  <a:schemeClr val="accent3">
                    <a:lumMod val="60000"/>
                    <a:lumOff val="40000"/>
                  </a:schemeClr>
                </a:solidFill>
                <a:effectLst/>
                <a:latin typeface="Roboto" panose="02000000000000000000" pitchFamily="2" charset="0"/>
              </a:rPr>
              <a:t> </a:t>
            </a:r>
            <a:endParaRPr lang="en-US" sz="1700" b="0" i="0" dirty="0">
              <a:solidFill>
                <a:schemeClr val="accent3">
                  <a:lumMod val="60000"/>
                  <a:lumOff val="40000"/>
                </a:schemeClr>
              </a:solidFill>
              <a:effectLst/>
              <a:latin typeface="Roboto" panose="02000000000000000000" pitchFamily="2" charset="0"/>
            </a:endParaRPr>
          </a:p>
          <a:p>
            <a:pPr marL="0" indent="0">
              <a:lnSpc>
                <a:spcPct val="90000"/>
              </a:lnSpc>
              <a:buNone/>
            </a:pPr>
            <a:r>
              <a:rPr lang="en-US" sz="1700" b="0" i="0" dirty="0">
                <a:solidFill>
                  <a:srgbClr val="404040"/>
                </a:solidFill>
                <a:effectLst/>
                <a:latin typeface="Roboto" panose="02000000000000000000" pitchFamily="2" charset="0"/>
              </a:rPr>
              <a:t>The Kentucky Office of Homeland Security (KOHS) is proud to present the DHS Center for Prevention Programs and Partnerships (CP3) Targeted Violence and Terrorism Prevention Training. This training is intended for Kentucky's state, local, tribal, and territorial (SLTT) entities and will focus on prevention of violence though the identification of the early warning signs of targeted violence and/or terrorist attacks. This training will be delivered virtually and is approximately two hours long. There are several training dates available and more dates will be announced in the future. Questions or concerns may be addressed to: Jennifer Taylor CP3/TVTP Program Coordinator Kentucky Office of Homeland Security Kentucky Intelligence Fusion Center Jennifer.Taylor@KY.gov</a:t>
            </a:r>
          </a:p>
          <a:p>
            <a:pPr>
              <a:lnSpc>
                <a:spcPct val="90000"/>
              </a:lnSpc>
            </a:pPr>
            <a:endParaRPr lang="en-US" sz="1700" dirty="0">
              <a:solidFill>
                <a:srgbClr val="404040"/>
              </a:solidFill>
            </a:endParaRPr>
          </a:p>
        </p:txBody>
      </p:sp>
    </p:spTree>
    <p:extLst>
      <p:ext uri="{BB962C8B-B14F-4D97-AF65-F5344CB8AC3E}">
        <p14:creationId xmlns:p14="http://schemas.microsoft.com/office/powerpoint/2010/main" val="147691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327CF0-0B81-4A78-AA3F-0CBF32B9804E}"/>
              </a:ext>
            </a:extLst>
          </p:cNvPr>
          <p:cNvPicPr>
            <a:picLocks noChangeAspect="1"/>
          </p:cNvPicPr>
          <p:nvPr/>
        </p:nvPicPr>
        <p:blipFill>
          <a:blip r:embed="rId2"/>
          <a:stretch>
            <a:fillRect/>
          </a:stretch>
        </p:blipFill>
        <p:spPr>
          <a:xfrm>
            <a:off x="5214556" y="1089850"/>
            <a:ext cx="6353175" cy="5172075"/>
          </a:xfrm>
          <a:prstGeom prst="rect">
            <a:avLst/>
          </a:prstGeom>
        </p:spPr>
      </p:pic>
      <p:sp>
        <p:nvSpPr>
          <p:cNvPr id="7" name="TextBox 6">
            <a:extLst>
              <a:ext uri="{FF2B5EF4-FFF2-40B4-BE49-F238E27FC236}">
                <a16:creationId xmlns:a16="http://schemas.microsoft.com/office/drawing/2014/main" id="{27994EAC-A121-4BEE-A7B2-494D3165BFD3}"/>
              </a:ext>
            </a:extLst>
          </p:cNvPr>
          <p:cNvSpPr txBox="1"/>
          <p:nvPr/>
        </p:nvSpPr>
        <p:spPr>
          <a:xfrm>
            <a:off x="769620" y="308800"/>
            <a:ext cx="10652760" cy="584775"/>
          </a:xfrm>
          <a:prstGeom prst="rect">
            <a:avLst/>
          </a:prstGeom>
          <a:noFill/>
        </p:spPr>
        <p:txBody>
          <a:bodyPr wrap="square" rtlCol="0">
            <a:spAutoFit/>
          </a:bodyPr>
          <a:lstStyle/>
          <a:p>
            <a:r>
              <a:rPr lang="en-US" sz="2800" dirty="0"/>
              <a:t>MGT-439 </a:t>
            </a:r>
            <a:r>
              <a:rPr lang="en-US" sz="3200" dirty="0"/>
              <a:t>Pediatric</a:t>
            </a:r>
            <a:r>
              <a:rPr lang="en-US" sz="2800" dirty="0"/>
              <a:t> Disaster Response and Emergency Preparedness</a:t>
            </a:r>
          </a:p>
        </p:txBody>
      </p:sp>
      <p:sp>
        <p:nvSpPr>
          <p:cNvPr id="8" name="TextBox 7">
            <a:extLst>
              <a:ext uri="{FF2B5EF4-FFF2-40B4-BE49-F238E27FC236}">
                <a16:creationId xmlns:a16="http://schemas.microsoft.com/office/drawing/2014/main" id="{8506108E-7A78-488E-BF77-620A3DEEAFBD}"/>
              </a:ext>
            </a:extLst>
          </p:cNvPr>
          <p:cNvSpPr txBox="1"/>
          <p:nvPr/>
        </p:nvSpPr>
        <p:spPr>
          <a:xfrm>
            <a:off x="569404" y="1045196"/>
            <a:ext cx="4645152" cy="1200329"/>
          </a:xfrm>
          <a:prstGeom prst="rect">
            <a:avLst/>
          </a:prstGeom>
          <a:noFill/>
        </p:spPr>
        <p:txBody>
          <a:bodyPr wrap="square" rtlCol="0">
            <a:spAutoFit/>
          </a:bodyPr>
          <a:lstStyle/>
          <a:p>
            <a:r>
              <a:rPr lang="en-US" b="1" dirty="0"/>
              <a:t>March 21-22, 2023</a:t>
            </a:r>
          </a:p>
          <a:p>
            <a:endParaRPr lang="en-US" dirty="0"/>
          </a:p>
          <a:p>
            <a:r>
              <a:rPr lang="en-US" dirty="0"/>
              <a:t>WKU Center for Research &amp; Development</a:t>
            </a:r>
          </a:p>
          <a:p>
            <a:r>
              <a:rPr lang="en-US" dirty="0"/>
              <a:t>Room 129</a:t>
            </a:r>
          </a:p>
        </p:txBody>
      </p:sp>
      <p:sp>
        <p:nvSpPr>
          <p:cNvPr id="9" name="TextBox 8">
            <a:extLst>
              <a:ext uri="{FF2B5EF4-FFF2-40B4-BE49-F238E27FC236}">
                <a16:creationId xmlns:a16="http://schemas.microsoft.com/office/drawing/2014/main" id="{4A2FB44A-7048-4CB2-9E1F-C0A7D8571D40}"/>
              </a:ext>
            </a:extLst>
          </p:cNvPr>
          <p:cNvSpPr txBox="1"/>
          <p:nvPr/>
        </p:nvSpPr>
        <p:spPr>
          <a:xfrm>
            <a:off x="569404" y="2479755"/>
            <a:ext cx="4334256" cy="3416320"/>
          </a:xfrm>
          <a:prstGeom prst="rect">
            <a:avLst/>
          </a:prstGeom>
          <a:noFill/>
        </p:spPr>
        <p:txBody>
          <a:bodyPr wrap="square" rtlCol="0">
            <a:spAutoFit/>
          </a:bodyPr>
          <a:lstStyle/>
          <a:p>
            <a:r>
              <a:rPr lang="en-US" dirty="0"/>
              <a:t>Recommended participants:</a:t>
            </a:r>
          </a:p>
          <a:p>
            <a:pPr marL="285750" indent="-285750">
              <a:buFont typeface="Arial" panose="020B0604020202020204" pitchFamily="34" charset="0"/>
              <a:buChar char="•"/>
            </a:pPr>
            <a:r>
              <a:rPr lang="en-US" dirty="0"/>
              <a:t>Community and Hospital based Emergency Managers</a:t>
            </a:r>
          </a:p>
          <a:p>
            <a:pPr marL="285750" indent="-285750">
              <a:buFont typeface="Arial" panose="020B0604020202020204" pitchFamily="34" charset="0"/>
              <a:buChar char="•"/>
            </a:pPr>
            <a:r>
              <a:rPr lang="en-US" dirty="0"/>
              <a:t>EMS Personnel</a:t>
            </a:r>
          </a:p>
          <a:p>
            <a:pPr marL="285750" indent="-285750">
              <a:buFont typeface="Arial" panose="020B0604020202020204" pitchFamily="34" charset="0"/>
              <a:buChar char="•"/>
            </a:pPr>
            <a:r>
              <a:rPr lang="en-US" dirty="0"/>
              <a:t>Hospital Administration and Emergency Room Personnel</a:t>
            </a:r>
          </a:p>
          <a:p>
            <a:pPr marL="285750" indent="-285750">
              <a:buFont typeface="Arial" panose="020B0604020202020204" pitchFamily="34" charset="0"/>
              <a:buChar char="•"/>
            </a:pPr>
            <a:r>
              <a:rPr lang="en-US" dirty="0"/>
              <a:t>Public Safety/Public Health Personnel</a:t>
            </a:r>
          </a:p>
          <a:p>
            <a:pPr marL="285750" indent="-285750">
              <a:buFont typeface="Arial" panose="020B0604020202020204" pitchFamily="34" charset="0"/>
              <a:buChar char="•"/>
            </a:pPr>
            <a:r>
              <a:rPr lang="en-US" dirty="0"/>
              <a:t>School Administrators</a:t>
            </a:r>
          </a:p>
          <a:p>
            <a:pPr marL="285750" indent="-285750">
              <a:buFont typeface="Arial" panose="020B0604020202020204" pitchFamily="34" charset="0"/>
              <a:buChar char="•"/>
            </a:pPr>
            <a:r>
              <a:rPr lang="en-US" dirty="0"/>
              <a:t>MRC Personnel</a:t>
            </a:r>
          </a:p>
          <a:p>
            <a:pPr marL="285750" indent="-285750">
              <a:buFont typeface="Arial" panose="020B0604020202020204" pitchFamily="34" charset="0"/>
              <a:buChar char="•"/>
            </a:pPr>
            <a:r>
              <a:rPr lang="en-US" dirty="0"/>
              <a:t>Private Sector</a:t>
            </a:r>
          </a:p>
          <a:p>
            <a:pPr marL="285750" indent="-285750">
              <a:buFont typeface="Arial" panose="020B0604020202020204" pitchFamily="34" charset="0"/>
              <a:buChar char="•"/>
            </a:pPr>
            <a:r>
              <a:rPr lang="en-US" dirty="0"/>
              <a:t>Law Enforcement</a:t>
            </a:r>
          </a:p>
          <a:p>
            <a:pPr marL="285750" indent="-285750">
              <a:buFont typeface="Arial" panose="020B0604020202020204" pitchFamily="34" charset="0"/>
              <a:buChar char="•"/>
            </a:pPr>
            <a:r>
              <a:rPr lang="en-US" dirty="0"/>
              <a:t>Disaster Response/Relief personnel</a:t>
            </a:r>
          </a:p>
        </p:txBody>
      </p:sp>
      <p:sp>
        <p:nvSpPr>
          <p:cNvPr id="10" name="TextBox 9">
            <a:extLst>
              <a:ext uri="{FF2B5EF4-FFF2-40B4-BE49-F238E27FC236}">
                <a16:creationId xmlns:a16="http://schemas.microsoft.com/office/drawing/2014/main" id="{3F7436A2-0CA5-4597-B18B-0CC0F1D9B945}"/>
              </a:ext>
            </a:extLst>
          </p:cNvPr>
          <p:cNvSpPr txBox="1"/>
          <p:nvPr/>
        </p:nvSpPr>
        <p:spPr>
          <a:xfrm>
            <a:off x="569404" y="6364534"/>
            <a:ext cx="1141451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dirty="0">
                <a:solidFill>
                  <a:schemeClr val="accent2">
                    <a:lumMod val="60000"/>
                    <a:lumOff val="40000"/>
                  </a:schemeClr>
                </a:solidFill>
                <a:effectLst/>
                <a:latin typeface="Verdana" panose="020B060403050404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https://my.teex.org/TeexPortal/Default.aspx?MO=mCourseCatalog&amp;D=FP&amp;C=MGT439&amp;S=461</a:t>
            </a:r>
            <a:endParaRPr kumimoji="0" lang="en-US" sz="1800" b="0" i="0" u="none" strike="noStrike" kern="1200" cap="none" spc="0" normalizeH="0" baseline="0" noProof="0" dirty="0">
              <a:ln>
                <a:noFill/>
              </a:ln>
              <a:solidFill>
                <a:schemeClr val="accent2">
                  <a:lumMod val="60000"/>
                  <a:lumOff val="40000"/>
                </a:scheme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1879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3496A-13D2-45DF-A905-485C9448783B}"/>
              </a:ext>
            </a:extLst>
          </p:cNvPr>
          <p:cNvSpPr>
            <a:spLocks noGrp="1"/>
          </p:cNvSpPr>
          <p:nvPr>
            <p:ph idx="1"/>
          </p:nvPr>
        </p:nvSpPr>
        <p:spPr>
          <a:xfrm>
            <a:off x="694592" y="2943474"/>
            <a:ext cx="10533185" cy="1785010"/>
          </a:xfrm>
        </p:spPr>
        <p:txBody>
          <a:bodyPr>
            <a:normAutofit fontScale="85000" lnSpcReduction="10000"/>
          </a:bodyPr>
          <a:lstStyle/>
          <a:p>
            <a:pPr lvl="0">
              <a:buClr>
                <a:srgbClr val="002166"/>
              </a:buClr>
            </a:pPr>
            <a:r>
              <a:rPr lang="en-US" sz="2000" dirty="0">
                <a:solidFill>
                  <a:srgbClr val="000000">
                    <a:lumMod val="85000"/>
                    <a:lumOff val="15000"/>
                  </a:srgbClr>
                </a:solidFill>
              </a:rPr>
              <a:t>MGT-317 (16hr) Disaster Management for Public Services – March 15-16,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endParaRPr>
          </a:p>
          <a:p>
            <a:pPr>
              <a:buClr>
                <a:srgbClr val="002166"/>
              </a:buClr>
            </a:pPr>
            <a:r>
              <a:rPr lang="en-US" sz="2000" dirty="0">
                <a:solidFill>
                  <a:srgbClr val="000000">
                    <a:lumMod val="85000"/>
                    <a:lumOff val="15000"/>
                  </a:srgbClr>
                </a:solidFill>
                <a:latin typeface="Gill Sans MT" panose="020B0502020104020203" pitchFamily="34" charset="0"/>
              </a:rPr>
              <a:t>MGT-345 (16hr) Disaster Management for Electric Power systems – June 21-22,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pPr>
              <a:buClr>
                <a:srgbClr val="002166"/>
              </a:buClr>
            </a:pPr>
            <a:r>
              <a:rPr lang="en-US" sz="2000" dirty="0">
                <a:solidFill>
                  <a:schemeClr val="accent6">
                    <a:lumMod val="50000"/>
                  </a:schemeClr>
                </a:solidFill>
                <a:latin typeface="Gill Sans MT" panose="020B0502020104020203" pitchFamily="34" charset="0"/>
              </a:rPr>
              <a:t>MGT-343 (16hr</a:t>
            </a:r>
            <a:r>
              <a:rPr lang="en-US" sz="2000" dirty="0">
                <a:solidFill>
                  <a:schemeClr val="tx1"/>
                </a:solidFill>
                <a:latin typeface="Gill Sans MT" panose="020B0502020104020203" pitchFamily="34" charset="0"/>
              </a:rPr>
              <a:t>)</a:t>
            </a:r>
            <a:r>
              <a:rPr lang="en-US" sz="2000" dirty="0">
                <a:solidFill>
                  <a:schemeClr val="accent6">
                    <a:lumMod val="50000"/>
                  </a:schemeClr>
                </a:solidFill>
                <a:latin typeface="Gill Sans MT" panose="020B0502020104020203" pitchFamily="34" charset="0"/>
              </a:rPr>
              <a:t> Disaster Management for Water and Wastewater Utilities – Sept. 13-14,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pPr lvl="0">
              <a:buClr>
                <a:srgbClr val="002166"/>
              </a:buClr>
            </a:pPr>
            <a:r>
              <a:rPr lang="en-US" sz="2000" dirty="0">
                <a:solidFill>
                  <a:schemeClr val="accent6">
                    <a:lumMod val="50000"/>
                  </a:schemeClr>
                </a:solidFill>
                <a:latin typeface="Gill Sans MT" panose="020B0502020104020203" pitchFamily="34" charset="0"/>
              </a:rPr>
              <a:t>MGT-341 (16hr) Disaster Preparedness for Healthcare Organizations within the Community Infrastructure – December 13-14,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endParaRPr lang="en-US" dirty="0"/>
          </a:p>
        </p:txBody>
      </p:sp>
      <p:sp>
        <p:nvSpPr>
          <p:cNvPr id="2" name="TextBox 1">
            <a:extLst>
              <a:ext uri="{FF2B5EF4-FFF2-40B4-BE49-F238E27FC236}">
                <a16:creationId xmlns:a16="http://schemas.microsoft.com/office/drawing/2014/main" id="{6C053FA8-721C-49BC-AFA2-E09712CCB260}"/>
              </a:ext>
            </a:extLst>
          </p:cNvPr>
          <p:cNvSpPr txBox="1"/>
          <p:nvPr/>
        </p:nvSpPr>
        <p:spPr>
          <a:xfrm>
            <a:off x="3009900" y="2356736"/>
            <a:ext cx="6172200" cy="400110"/>
          </a:xfrm>
          <a:prstGeom prst="rect">
            <a:avLst/>
          </a:prstGeom>
          <a:noFill/>
        </p:spPr>
        <p:txBody>
          <a:bodyPr wrap="square" rtlCol="0">
            <a:spAutoFit/>
          </a:bodyPr>
          <a:lstStyle/>
          <a:p>
            <a:r>
              <a:rPr lang="en-US" sz="2000" dirty="0"/>
              <a:t>Infrastructure Disaster Management Certificate Program</a:t>
            </a:r>
          </a:p>
        </p:txBody>
      </p:sp>
      <p:pic>
        <p:nvPicPr>
          <p:cNvPr id="6" name="Picture 5">
            <a:extLst>
              <a:ext uri="{FF2B5EF4-FFF2-40B4-BE49-F238E27FC236}">
                <a16:creationId xmlns:a16="http://schemas.microsoft.com/office/drawing/2014/main" id="{4ED1E8B5-B82D-4524-87E9-5E5E318418B7}"/>
              </a:ext>
            </a:extLst>
          </p:cNvPr>
          <p:cNvPicPr>
            <a:picLocks noChangeAspect="1"/>
          </p:cNvPicPr>
          <p:nvPr/>
        </p:nvPicPr>
        <p:blipFill>
          <a:blip r:embed="rId6"/>
          <a:stretch>
            <a:fillRect/>
          </a:stretch>
        </p:blipFill>
        <p:spPr>
          <a:xfrm>
            <a:off x="10668002" y="5740027"/>
            <a:ext cx="1429764" cy="1063853"/>
          </a:xfrm>
          <a:prstGeom prst="rect">
            <a:avLst/>
          </a:prstGeom>
        </p:spPr>
      </p:pic>
      <p:sp>
        <p:nvSpPr>
          <p:cNvPr id="10" name="Title 1">
            <a:extLst>
              <a:ext uri="{FF2B5EF4-FFF2-40B4-BE49-F238E27FC236}">
                <a16:creationId xmlns:a16="http://schemas.microsoft.com/office/drawing/2014/main" id="{5A28406C-79C7-4C0F-9506-75065B248248}"/>
              </a:ext>
            </a:extLst>
          </p:cNvPr>
          <p:cNvSpPr>
            <a:spLocks noGrp="1"/>
          </p:cNvSpPr>
          <p:nvPr>
            <p:ph type="title"/>
          </p:nvPr>
        </p:nvSpPr>
        <p:spPr>
          <a:xfrm>
            <a:off x="1977084" y="802927"/>
            <a:ext cx="7729728" cy="769150"/>
          </a:xfrm>
        </p:spPr>
        <p:txBody>
          <a:bodyPr/>
          <a:lstStyle/>
          <a:p>
            <a:r>
              <a:rPr lang="en-US" dirty="0"/>
              <a:t>In-Person Training at BRADD	</a:t>
            </a:r>
          </a:p>
        </p:txBody>
      </p:sp>
      <p:pic>
        <p:nvPicPr>
          <p:cNvPr id="7" name="Picture 6">
            <a:extLst>
              <a:ext uri="{FF2B5EF4-FFF2-40B4-BE49-F238E27FC236}">
                <a16:creationId xmlns:a16="http://schemas.microsoft.com/office/drawing/2014/main" id="{E06E20CB-F2C0-45C7-ADE9-6F58A6B586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8" name="TextBox 7">
            <a:extLst>
              <a:ext uri="{FF2B5EF4-FFF2-40B4-BE49-F238E27FC236}">
                <a16:creationId xmlns:a16="http://schemas.microsoft.com/office/drawing/2014/main" id="{E4749EC3-9199-46A9-A094-B26DF4AC8197}"/>
              </a:ext>
            </a:extLst>
          </p:cNvPr>
          <p:cNvSpPr txBox="1"/>
          <p:nvPr/>
        </p:nvSpPr>
        <p:spPr>
          <a:xfrm>
            <a:off x="1085068" y="6055073"/>
            <a:ext cx="755528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39820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0AA297-2043-4BCF-B2AB-CE3E3CEDD299}"/>
              </a:ext>
            </a:extLst>
          </p:cNvPr>
          <p:cNvSpPr txBox="1"/>
          <p:nvPr/>
        </p:nvSpPr>
        <p:spPr>
          <a:xfrm>
            <a:off x="5248883" y="5891173"/>
            <a:ext cx="5559899" cy="959119"/>
          </a:xfrm>
          <a:prstGeom prst="rect">
            <a:avLst/>
          </a:prstGeom>
        </p:spPr>
        <p:txBody>
          <a:bodyPr vert="horz" lIns="91440" tIns="45720" rIns="91440" bIns="45720" rtlCol="0" anchor="ctr">
            <a:normAutofit/>
          </a:bodyPr>
          <a:lstStyle/>
          <a:p>
            <a:pPr algn="ctr" defTabSz="914400">
              <a:spcBef>
                <a:spcPts val="1000"/>
              </a:spcBef>
              <a:buClr>
                <a:schemeClr val="accent2"/>
              </a:buClr>
            </a:pPr>
            <a:r>
              <a:rPr lang="en-US" sz="1400" dirty="0">
                <a:solidFill>
                  <a:schemeClr val="tx1">
                    <a:lumMod val="85000"/>
                    <a:lumOff val="15000"/>
                  </a:schemeClr>
                </a:solidFill>
              </a:rPr>
              <a:t>*Core Partners are defined by the Assistant Secretary for Preparedness and Response as Hospitals, EMS, EMA, and Public Health</a:t>
            </a:r>
          </a:p>
        </p:txBody>
      </p:sp>
      <p:sp>
        <p:nvSpPr>
          <p:cNvPr id="13" name="TextBox 12">
            <a:extLst>
              <a:ext uri="{FF2B5EF4-FFF2-40B4-BE49-F238E27FC236}">
                <a16:creationId xmlns:a16="http://schemas.microsoft.com/office/drawing/2014/main" id="{54E6A400-A63D-44CB-9CBA-69123C0147FC}"/>
              </a:ext>
            </a:extLst>
          </p:cNvPr>
          <p:cNvSpPr txBox="1"/>
          <p:nvPr/>
        </p:nvSpPr>
        <p:spPr>
          <a:xfrm>
            <a:off x="5248883" y="1136871"/>
            <a:ext cx="6330585" cy="4278094"/>
          </a:xfrm>
          <a:prstGeom prst="rect">
            <a:avLst/>
          </a:prstGeom>
          <a:noFill/>
        </p:spPr>
        <p:txBody>
          <a:bodyPr wrap="square">
            <a:spAutoFit/>
          </a:bodyPr>
          <a:lstStyle/>
          <a:p>
            <a:pPr marL="342900" indent="-342900">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The drill was sent by TEXT and EMAIL.  This exercise served as </a:t>
            </a:r>
            <a:r>
              <a:rPr lang="en-US" sz="2000" dirty="0">
                <a:ea typeface="Calibri" panose="020F0502020204030204" pitchFamily="34" charset="0"/>
                <a:cs typeface="Calibri" panose="020F0502020204030204" pitchFamily="34" charset="0"/>
              </a:rPr>
              <a:t>a required redundant communications drill and the RSVP for this coalition meeting. </a:t>
            </a:r>
          </a:p>
          <a:p>
            <a:pPr marL="342900" indent="-342900">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Two components were responding YES (attending in person) or NO (not attending) or ZOOM (attending via Zoom) through BOTH text AND email. </a:t>
            </a:r>
          </a:p>
          <a:p>
            <a:pPr marL="342900" indent="-342900">
              <a:buFont typeface="Arial" panose="020B0604020202020204" pitchFamily="34" charset="0"/>
              <a:buChar char="•"/>
            </a:pPr>
            <a:endParaRPr lang="en-US" sz="2000" dirty="0">
              <a:cs typeface="Calibri" panose="020F0502020204030204" pitchFamily="34" charset="0"/>
            </a:endParaRPr>
          </a:p>
          <a:p>
            <a:pPr marL="0" indent="0" algn="ctr">
              <a:buNone/>
            </a:pPr>
            <a:r>
              <a:rPr lang="en-US" sz="2200" u="sng" dirty="0">
                <a:cs typeface="Calibri" panose="020F0502020204030204" pitchFamily="34" charset="0"/>
              </a:rPr>
              <a:t>Response from All Partners:</a:t>
            </a:r>
          </a:p>
          <a:p>
            <a:pPr marL="0" indent="0" algn="ctr">
              <a:buNone/>
            </a:pPr>
            <a:r>
              <a:rPr lang="en-US" sz="2200" dirty="0">
                <a:cs typeface="Calibri" panose="020F0502020204030204" pitchFamily="34" charset="0"/>
              </a:rPr>
              <a:t>	72.1% completed at least one portion of the drill</a:t>
            </a:r>
          </a:p>
          <a:p>
            <a:pPr marL="0" indent="0" algn="ctr">
              <a:buNone/>
            </a:pPr>
            <a:endParaRPr lang="en-US" sz="2200" u="sng" dirty="0">
              <a:cs typeface="Calibri" panose="020F0502020204030204" pitchFamily="34" charset="0"/>
            </a:endParaRPr>
          </a:p>
          <a:p>
            <a:pPr marL="0" indent="0" algn="ctr">
              <a:buNone/>
            </a:pPr>
            <a:r>
              <a:rPr lang="en-US" sz="2200" u="sng" dirty="0">
                <a:cs typeface="Calibri" panose="020F0502020204030204" pitchFamily="34" charset="0"/>
              </a:rPr>
              <a:t>Response from Core* Partners:</a:t>
            </a:r>
          </a:p>
          <a:p>
            <a:pPr marL="0" indent="0" algn="ctr">
              <a:buNone/>
            </a:pPr>
            <a:r>
              <a:rPr lang="en-US" sz="2200" dirty="0">
                <a:cs typeface="Calibri" panose="020F0502020204030204" pitchFamily="34" charset="0"/>
              </a:rPr>
              <a:t>	96.8% completed at least one portion of the drill</a:t>
            </a:r>
          </a:p>
          <a:p>
            <a:pPr marL="0" indent="0" algn="ctr">
              <a:buNone/>
            </a:pPr>
            <a:r>
              <a:rPr lang="en-US" sz="2200" dirty="0">
                <a:cs typeface="Calibri" panose="020F0502020204030204" pitchFamily="34" charset="0"/>
              </a:rPr>
              <a:t>	90.1% completed both portions of the drill</a:t>
            </a:r>
          </a:p>
        </p:txBody>
      </p:sp>
      <p:sp>
        <p:nvSpPr>
          <p:cNvPr id="15" name="TextBox 14">
            <a:extLst>
              <a:ext uri="{FF2B5EF4-FFF2-40B4-BE49-F238E27FC236}">
                <a16:creationId xmlns:a16="http://schemas.microsoft.com/office/drawing/2014/main" id="{9F3A5474-611E-40B0-8110-207667C9D6C5}"/>
              </a:ext>
            </a:extLst>
          </p:cNvPr>
          <p:cNvSpPr txBox="1"/>
          <p:nvPr/>
        </p:nvSpPr>
        <p:spPr>
          <a:xfrm>
            <a:off x="1118678" y="2213282"/>
            <a:ext cx="3902985" cy="2431435"/>
          </a:xfrm>
          <a:prstGeom prst="rect">
            <a:avLst/>
          </a:prstGeom>
          <a:noFill/>
        </p:spPr>
        <p:txBody>
          <a:bodyPr wrap="square">
            <a:spAutoFit/>
          </a:bodyPr>
          <a:lstStyle/>
          <a:p>
            <a:pPr algn="ctr"/>
            <a:r>
              <a:rPr lang="en-US" sz="3800" b="1" dirty="0">
                <a:cs typeface="Calibri" panose="020F0502020204030204" pitchFamily="34" charset="0"/>
              </a:rPr>
              <a:t>February 2 Redundant Communication Drill Results</a:t>
            </a:r>
          </a:p>
        </p:txBody>
      </p:sp>
      <p:pic>
        <p:nvPicPr>
          <p:cNvPr id="17" name="Picture 16" descr="Shape&#10;&#10;Description automatically generated with medium confidence">
            <a:extLst>
              <a:ext uri="{FF2B5EF4-FFF2-40B4-BE49-F238E27FC236}">
                <a16:creationId xmlns:a16="http://schemas.microsoft.com/office/drawing/2014/main" id="{B2AFA8D0-C810-43A8-851F-39F90C0DF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783" y="5812767"/>
            <a:ext cx="1283103" cy="959119"/>
          </a:xfrm>
          <a:prstGeom prst="rect">
            <a:avLst/>
          </a:prstGeom>
        </p:spPr>
      </p:pic>
      <p:pic>
        <p:nvPicPr>
          <p:cNvPr id="9" name="Picture 8">
            <a:extLst>
              <a:ext uri="{FF2B5EF4-FFF2-40B4-BE49-F238E27FC236}">
                <a16:creationId xmlns:a16="http://schemas.microsoft.com/office/drawing/2014/main" id="{4F34669A-583A-463C-A1AE-95D48C0BC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14" y="5730320"/>
            <a:ext cx="909782" cy="909782"/>
          </a:xfrm>
          <a:prstGeom prst="rect">
            <a:avLst/>
          </a:prstGeom>
        </p:spPr>
      </p:pic>
      <p:sp>
        <p:nvSpPr>
          <p:cNvPr id="11" name="TextBox 10">
            <a:extLst>
              <a:ext uri="{FF2B5EF4-FFF2-40B4-BE49-F238E27FC236}">
                <a16:creationId xmlns:a16="http://schemas.microsoft.com/office/drawing/2014/main" id="{74CDEF1B-2319-412D-916E-27A614ED8379}"/>
              </a:ext>
            </a:extLst>
          </p:cNvPr>
          <p:cNvSpPr txBox="1"/>
          <p:nvPr/>
        </p:nvSpPr>
        <p:spPr>
          <a:xfrm>
            <a:off x="1044381" y="5585046"/>
            <a:ext cx="199130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318178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1716CB-41E6-44CC-9976-82A7D7C1028A}"/>
              </a:ext>
            </a:extLst>
          </p:cNvPr>
          <p:cNvSpPr txBox="1"/>
          <p:nvPr/>
        </p:nvSpPr>
        <p:spPr>
          <a:xfrm>
            <a:off x="2983523" y="659422"/>
            <a:ext cx="6224954" cy="707886"/>
          </a:xfrm>
          <a:prstGeom prst="rect">
            <a:avLst/>
          </a:prstGeom>
          <a:noFill/>
        </p:spPr>
        <p:txBody>
          <a:bodyPr wrap="square" rtlCol="0">
            <a:spAutoFit/>
          </a:bodyPr>
          <a:lstStyle/>
          <a:p>
            <a:pPr algn="ctr"/>
            <a:r>
              <a:rPr lang="en-US" sz="4000" dirty="0"/>
              <a:t>HEART Officers</a:t>
            </a:r>
          </a:p>
        </p:txBody>
      </p:sp>
      <p:sp>
        <p:nvSpPr>
          <p:cNvPr id="5" name="TextBox 4">
            <a:extLst>
              <a:ext uri="{FF2B5EF4-FFF2-40B4-BE49-F238E27FC236}">
                <a16:creationId xmlns:a16="http://schemas.microsoft.com/office/drawing/2014/main" id="{A487343C-2487-4CEE-80AD-1A921F0A8581}"/>
              </a:ext>
            </a:extLst>
          </p:cNvPr>
          <p:cNvSpPr txBox="1"/>
          <p:nvPr/>
        </p:nvSpPr>
        <p:spPr>
          <a:xfrm>
            <a:off x="686243" y="2064296"/>
            <a:ext cx="3991708"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Chairperson</a:t>
            </a:r>
          </a:p>
          <a:p>
            <a:pPr marL="457200" indent="-457200">
              <a:buFont typeface="Arial" panose="020B0604020202020204" pitchFamily="34" charset="0"/>
              <a:buChar char="•"/>
            </a:pPr>
            <a:r>
              <a:rPr lang="en-US" sz="2800" dirty="0"/>
              <a:t>Vice-Chairperson</a:t>
            </a:r>
          </a:p>
          <a:p>
            <a:pPr marL="457200" indent="-457200">
              <a:buFont typeface="Arial" panose="020B0604020202020204" pitchFamily="34" charset="0"/>
              <a:buChar char="•"/>
            </a:pPr>
            <a:r>
              <a:rPr lang="en-US" sz="2800" dirty="0"/>
              <a:t>Clinical Advisor</a:t>
            </a:r>
          </a:p>
          <a:p>
            <a:pPr marL="457200" indent="-457200">
              <a:buFont typeface="Arial" panose="020B0604020202020204" pitchFamily="34" charset="0"/>
              <a:buChar char="•"/>
            </a:pPr>
            <a:r>
              <a:rPr lang="en-US" sz="2800" dirty="0"/>
              <a:t>Member-at-Large</a:t>
            </a:r>
          </a:p>
          <a:p>
            <a:endParaRPr lang="en-US" sz="2800" dirty="0"/>
          </a:p>
        </p:txBody>
      </p:sp>
      <p:pic>
        <p:nvPicPr>
          <p:cNvPr id="6" name="Picture 5" descr="Shape&#10;&#10;Description automatically generated with medium confidence">
            <a:extLst>
              <a:ext uri="{FF2B5EF4-FFF2-40B4-BE49-F238E27FC236}">
                <a16:creationId xmlns:a16="http://schemas.microsoft.com/office/drawing/2014/main" id="{41FE679D-7A57-452A-B280-4CBA7908D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358" y="1416039"/>
            <a:ext cx="6398048" cy="4782539"/>
          </a:xfrm>
          <a:prstGeom prst="rect">
            <a:avLst/>
          </a:prstGeom>
        </p:spPr>
      </p:pic>
    </p:spTree>
    <p:extLst>
      <p:ext uri="{BB962C8B-B14F-4D97-AF65-F5344CB8AC3E}">
        <p14:creationId xmlns:p14="http://schemas.microsoft.com/office/powerpoint/2010/main" val="604661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0"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108" name="Rectangle 107">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3FD6B-6163-4519-B1EA-4094C065E389}"/>
              </a:ext>
            </a:extLst>
          </p:cNvPr>
          <p:cNvSpPr>
            <a:spLocks noGrp="1"/>
          </p:cNvSpPr>
          <p:nvPr>
            <p:ph type="title"/>
          </p:nvPr>
        </p:nvSpPr>
        <p:spPr>
          <a:xfrm>
            <a:off x="2125765" y="251974"/>
            <a:ext cx="8743271" cy="2871224"/>
          </a:xfrm>
        </p:spPr>
        <p:txBody>
          <a:bodyPr anchor="t">
            <a:noAutofit/>
          </a:bodyPr>
          <a:lstStyle/>
          <a:p>
            <a:pPr algn="ctr"/>
            <a:r>
              <a:rPr lang="en-US" sz="5400" dirty="0">
                <a:solidFill>
                  <a:schemeClr val="accent1"/>
                </a:solidFill>
              </a:rPr>
              <a:t>MACH 5 -</a:t>
            </a:r>
            <a:br>
              <a:rPr lang="en-US" sz="5400" dirty="0">
                <a:solidFill>
                  <a:schemeClr val="accent1"/>
                </a:solidFill>
              </a:rPr>
            </a:br>
            <a:r>
              <a:rPr lang="en-US" sz="5400" dirty="0">
                <a:solidFill>
                  <a:schemeClr val="accent1"/>
                </a:solidFill>
              </a:rPr>
              <a:t>5 Minutes to Preparedness</a:t>
            </a:r>
          </a:p>
        </p:txBody>
      </p:sp>
      <p:sp>
        <p:nvSpPr>
          <p:cNvPr id="110" name="Isosceles Triangle 109">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82" name="Picture 81" descr="Shape&#10;&#10;Description automatically generated with medium confidence">
            <a:extLst>
              <a:ext uri="{FF2B5EF4-FFF2-40B4-BE49-F238E27FC236}">
                <a16:creationId xmlns:a16="http://schemas.microsoft.com/office/drawing/2014/main" id="{E730C414-955A-4DA2-B009-BDD060724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5144766"/>
            <a:ext cx="1943216" cy="1454794"/>
          </a:xfrm>
          <a:prstGeom prst="rect">
            <a:avLst/>
          </a:prstGeom>
        </p:spPr>
      </p:pic>
      <p:pic>
        <p:nvPicPr>
          <p:cNvPr id="84" name="Picture 83" descr="Shape&#10;&#10;Description automatically generated with medium confidence">
            <a:extLst>
              <a:ext uri="{FF2B5EF4-FFF2-40B4-BE49-F238E27FC236}">
                <a16:creationId xmlns:a16="http://schemas.microsoft.com/office/drawing/2014/main" id="{72734A84-EDE0-4EC5-AE1C-FAA036D79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797" y="5126459"/>
            <a:ext cx="1943216" cy="1454794"/>
          </a:xfrm>
          <a:prstGeom prst="rect">
            <a:avLst/>
          </a:prstGeom>
        </p:spPr>
      </p:pic>
      <p:pic>
        <p:nvPicPr>
          <p:cNvPr id="107" name="Picture 106" descr="Shape&#10;&#10;Description automatically generated with medium confidence">
            <a:extLst>
              <a:ext uri="{FF2B5EF4-FFF2-40B4-BE49-F238E27FC236}">
                <a16:creationId xmlns:a16="http://schemas.microsoft.com/office/drawing/2014/main" id="{6A3458B2-5A60-4285-AAFB-884B0282F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197" y="5278859"/>
            <a:ext cx="1943216" cy="1454794"/>
          </a:xfrm>
          <a:prstGeom prst="rect">
            <a:avLst/>
          </a:prstGeom>
        </p:spPr>
      </p:pic>
      <p:pic>
        <p:nvPicPr>
          <p:cNvPr id="109" name="Picture 108" descr="Shape&#10;&#10;Description automatically generated with medium confidence">
            <a:extLst>
              <a:ext uri="{FF2B5EF4-FFF2-40B4-BE49-F238E27FC236}">
                <a16:creationId xmlns:a16="http://schemas.microsoft.com/office/drawing/2014/main" id="{3BF791C3-4956-44D1-B682-2C3CA172B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1597" y="5431259"/>
            <a:ext cx="1943216" cy="1454794"/>
          </a:xfrm>
          <a:prstGeom prst="rect">
            <a:avLst/>
          </a:prstGeom>
        </p:spPr>
      </p:pic>
      <p:sp>
        <p:nvSpPr>
          <p:cNvPr id="3" name="TextBox 2">
            <a:extLst>
              <a:ext uri="{FF2B5EF4-FFF2-40B4-BE49-F238E27FC236}">
                <a16:creationId xmlns:a16="http://schemas.microsoft.com/office/drawing/2014/main" id="{F59BA0E6-1C56-8ADD-D167-B1F8F0CDDCA2}"/>
              </a:ext>
            </a:extLst>
          </p:cNvPr>
          <p:cNvSpPr txBox="1"/>
          <p:nvPr/>
        </p:nvSpPr>
        <p:spPr>
          <a:xfrm>
            <a:off x="2380105" y="1909888"/>
            <a:ext cx="9327707" cy="4154984"/>
          </a:xfrm>
          <a:prstGeom prst="rect">
            <a:avLst/>
          </a:prstGeom>
          <a:noFill/>
        </p:spPr>
        <p:txBody>
          <a:bodyPr wrap="square" rtlCol="0">
            <a:spAutoFit/>
          </a:bodyPr>
          <a:lstStyle/>
          <a:p>
            <a:r>
              <a:rPr lang="en-US" sz="2400" dirty="0"/>
              <a:t>Building on last month’s scenario, you have arrived to the City’s EOC/DOC and you are setting up the EOC/DOC according to the manual, but you are in the dark.  Apparently the generator has not kicked in? </a:t>
            </a:r>
          </a:p>
          <a:p>
            <a:endParaRPr lang="en-US" sz="2400" dirty="0"/>
          </a:p>
          <a:p>
            <a:r>
              <a:rPr lang="en-US" sz="2400" dirty="0"/>
              <a:t>How will you ensure the </a:t>
            </a:r>
            <a:r>
              <a:rPr lang="en-US" sz="2400" dirty="0" err="1"/>
              <a:t>EOC’s?DOC’s</a:t>
            </a:r>
            <a:r>
              <a:rPr lang="en-US" sz="2400" dirty="0"/>
              <a:t> back-up generator will supply the necessary electricity to run the facility?</a:t>
            </a:r>
          </a:p>
          <a:p>
            <a:endParaRPr lang="en-US" sz="2400" dirty="0"/>
          </a:p>
          <a:p>
            <a:r>
              <a:rPr lang="en-US" sz="2400" dirty="0"/>
              <a:t>Or if you don’t have a generator, how will you operate the EOC/DOC without electricity?</a:t>
            </a:r>
          </a:p>
          <a:p>
            <a:endParaRPr lang="en-US" sz="2400" dirty="0"/>
          </a:p>
          <a:p>
            <a:r>
              <a:rPr lang="en-US" sz="2400" b="1" dirty="0"/>
              <a:t>Keep responses to 25 to 30 seconds.</a:t>
            </a:r>
          </a:p>
        </p:txBody>
      </p:sp>
    </p:spTree>
    <p:extLst>
      <p:ext uri="{BB962C8B-B14F-4D97-AF65-F5344CB8AC3E}">
        <p14:creationId xmlns:p14="http://schemas.microsoft.com/office/powerpoint/2010/main" val="278012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34F24-0696-4BB4-AA78-1CCC50AEE4F4}"/>
              </a:ext>
            </a:extLst>
          </p:cNvPr>
          <p:cNvSpPr>
            <a:spLocks noGrp="1"/>
          </p:cNvSpPr>
          <p:nvPr>
            <p:ph idx="1"/>
          </p:nvPr>
        </p:nvSpPr>
        <p:spPr>
          <a:xfrm>
            <a:off x="967562" y="2773931"/>
            <a:ext cx="9932379" cy="1740878"/>
          </a:xfrm>
        </p:spPr>
        <p:txBody>
          <a:bodyPr>
            <a:normAutofit/>
          </a:bodyPr>
          <a:lstStyle/>
          <a:p>
            <a:pPr marL="0" indent="0" algn="ctr">
              <a:buNone/>
            </a:pPr>
            <a:r>
              <a:rPr lang="en-US" sz="2200" b="1" dirty="0"/>
              <a:t>REQUIRES VOTE</a:t>
            </a:r>
          </a:p>
          <a:p>
            <a:pPr marL="0" indent="0" algn="ctr">
              <a:buNone/>
            </a:pPr>
            <a:r>
              <a:rPr lang="en-US" sz="2200" dirty="0"/>
              <a:t>Discussion/Corrections? - Motion – Second</a:t>
            </a:r>
          </a:p>
          <a:p>
            <a:pPr marL="0" indent="0" algn="ctr">
              <a:buNone/>
            </a:pPr>
            <a:r>
              <a:rPr lang="en-US" sz="2200" dirty="0"/>
              <a:t>Vote – </a:t>
            </a:r>
            <a:r>
              <a:rPr lang="en-US" sz="2200" i="1" u="sng" dirty="0"/>
              <a:t>You MUST list the agency you are voting for! You may represent more than one agency for attendance, but ONLY vote as a representative for ONE agency. </a:t>
            </a:r>
          </a:p>
        </p:txBody>
      </p:sp>
      <p:sp>
        <p:nvSpPr>
          <p:cNvPr id="11" name="TextBox 10">
            <a:extLst>
              <a:ext uri="{FF2B5EF4-FFF2-40B4-BE49-F238E27FC236}">
                <a16:creationId xmlns:a16="http://schemas.microsoft.com/office/drawing/2014/main" id="{53838B3F-04D7-4D5A-A2E9-3D01C62945FA}"/>
              </a:ext>
            </a:extLst>
          </p:cNvPr>
          <p:cNvSpPr txBox="1"/>
          <p:nvPr/>
        </p:nvSpPr>
        <p:spPr>
          <a:xfrm>
            <a:off x="2432171" y="1316647"/>
            <a:ext cx="7327655" cy="1200329"/>
          </a:xfrm>
          <a:prstGeom prst="rect">
            <a:avLst/>
          </a:prstGeom>
          <a:noFill/>
        </p:spPr>
        <p:txBody>
          <a:bodyPr wrap="square">
            <a:spAutoFit/>
          </a:bodyPr>
          <a:lstStyle/>
          <a:p>
            <a:pPr algn="ctr"/>
            <a:r>
              <a:rPr lang="en-US" sz="3600" dirty="0"/>
              <a:t>MINUTES APPROVAL for </a:t>
            </a:r>
          </a:p>
          <a:p>
            <a:pPr algn="ctr"/>
            <a:r>
              <a:rPr lang="en-US" sz="3600" dirty="0"/>
              <a:t>January 12, 2023 Meeting</a:t>
            </a:r>
          </a:p>
        </p:txBody>
      </p:sp>
      <p:pic>
        <p:nvPicPr>
          <p:cNvPr id="5" name="Picture 4" descr="Shape&#10;&#10;Description automatically generated with medium confidence">
            <a:extLst>
              <a:ext uri="{FF2B5EF4-FFF2-40B4-BE49-F238E27FC236}">
                <a16:creationId xmlns:a16="http://schemas.microsoft.com/office/drawing/2014/main" id="{3679BC78-4B46-4CF5-AA70-A510A2C78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sp>
        <p:nvSpPr>
          <p:cNvPr id="2" name="TextBox 1">
            <a:extLst>
              <a:ext uri="{FF2B5EF4-FFF2-40B4-BE49-F238E27FC236}">
                <a16:creationId xmlns:a16="http://schemas.microsoft.com/office/drawing/2014/main" id="{DDE942B1-689D-409F-8228-3718C68028CE}"/>
              </a:ext>
            </a:extLst>
          </p:cNvPr>
          <p:cNvSpPr txBox="1"/>
          <p:nvPr/>
        </p:nvSpPr>
        <p:spPr>
          <a:xfrm>
            <a:off x="4437126" y="326722"/>
            <a:ext cx="3317747" cy="830997"/>
          </a:xfrm>
          <a:prstGeom prst="rect">
            <a:avLst/>
          </a:prstGeom>
          <a:noFill/>
        </p:spPr>
        <p:txBody>
          <a:bodyPr wrap="square" rtlCol="0">
            <a:spAutoFit/>
          </a:bodyPr>
          <a:lstStyle/>
          <a:p>
            <a:r>
              <a:rPr lang="en-US" sz="4800" dirty="0"/>
              <a:t>WELCOME!  </a:t>
            </a:r>
          </a:p>
        </p:txBody>
      </p:sp>
      <p:sp>
        <p:nvSpPr>
          <p:cNvPr id="4" name="TextBox 3">
            <a:extLst>
              <a:ext uri="{FF2B5EF4-FFF2-40B4-BE49-F238E27FC236}">
                <a16:creationId xmlns:a16="http://schemas.microsoft.com/office/drawing/2014/main" id="{E1DBFE30-A11E-4A9C-A7A8-5E2207EDD195}"/>
              </a:ext>
            </a:extLst>
          </p:cNvPr>
          <p:cNvSpPr txBox="1"/>
          <p:nvPr/>
        </p:nvSpPr>
        <p:spPr>
          <a:xfrm>
            <a:off x="2218590" y="4555577"/>
            <a:ext cx="7754816" cy="369332"/>
          </a:xfrm>
          <a:prstGeom prst="rect">
            <a:avLst/>
          </a:prstGeom>
          <a:noFill/>
        </p:spPr>
        <p:txBody>
          <a:bodyPr wrap="square" rtlCol="0">
            <a:spAutoFit/>
          </a:bodyPr>
          <a:lstStyle/>
          <a:p>
            <a:r>
              <a:rPr lang="en-US" dirty="0">
                <a:solidFill>
                  <a:srgbClr val="9E0000"/>
                </a:solidFill>
              </a:rPr>
              <a:t>Use this QR Code to vote.  Be sure to vote your primary agency ONLY!  </a:t>
            </a:r>
          </a:p>
        </p:txBody>
      </p:sp>
      <p:cxnSp>
        <p:nvCxnSpPr>
          <p:cNvPr id="8" name="Straight Arrow Connector 7">
            <a:extLst>
              <a:ext uri="{FF2B5EF4-FFF2-40B4-BE49-F238E27FC236}">
                <a16:creationId xmlns:a16="http://schemas.microsoft.com/office/drawing/2014/main" id="{5DA575F2-DCA0-4C1B-B5C0-A05D0A9BF23E}"/>
              </a:ext>
            </a:extLst>
          </p:cNvPr>
          <p:cNvCxnSpPr/>
          <p:nvPr/>
        </p:nvCxnSpPr>
        <p:spPr>
          <a:xfrm>
            <a:off x="1894098" y="2560937"/>
            <a:ext cx="80793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D1F00D3-0F6F-4B61-8F5A-50C9FD537DB1}"/>
              </a:ext>
            </a:extLst>
          </p:cNvPr>
          <p:cNvPicPr>
            <a:picLocks noChangeAspect="1"/>
          </p:cNvPicPr>
          <p:nvPr/>
        </p:nvPicPr>
        <p:blipFill>
          <a:blip r:embed="rId3"/>
          <a:stretch>
            <a:fillRect/>
          </a:stretch>
        </p:blipFill>
        <p:spPr>
          <a:xfrm>
            <a:off x="5103988" y="4998608"/>
            <a:ext cx="1659525" cy="1659525"/>
          </a:xfrm>
          <a:prstGeom prst="rect">
            <a:avLst/>
          </a:prstGeom>
        </p:spPr>
      </p:pic>
    </p:spTree>
    <p:extLst>
      <p:ext uri="{BB962C8B-B14F-4D97-AF65-F5344CB8AC3E}">
        <p14:creationId xmlns:p14="http://schemas.microsoft.com/office/powerpoint/2010/main" val="304655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494CF-0BEA-4094-87B3-D61184AD19E3}"/>
              </a:ext>
            </a:extLst>
          </p:cNvPr>
          <p:cNvSpPr>
            <a:spLocks noGrp="1"/>
          </p:cNvSpPr>
          <p:nvPr>
            <p:ph idx="1"/>
          </p:nvPr>
        </p:nvSpPr>
        <p:spPr>
          <a:xfrm>
            <a:off x="335560" y="395654"/>
            <a:ext cx="11018240" cy="6223260"/>
          </a:xfrm>
        </p:spPr>
        <p:txBody>
          <a:bodyPr>
            <a:normAutofit fontScale="92500"/>
          </a:bodyPr>
          <a:lstStyle/>
          <a:p>
            <a:pPr marL="0" indent="0">
              <a:buNone/>
            </a:pPr>
            <a:r>
              <a:rPr lang="en-US" dirty="0"/>
              <a:t>In addition to the ideas mentioned, you may also want to consider the following:</a:t>
            </a:r>
          </a:p>
          <a:p>
            <a:r>
              <a:rPr lang="en-US" dirty="0"/>
              <a:t>Posted Generator Instructions – Consider including generator instructions and troubleshooting issues in your EOC/DOC Operations manual and on the generator itself.</a:t>
            </a:r>
          </a:p>
          <a:p>
            <a:r>
              <a:rPr lang="en-US" dirty="0"/>
              <a:t>Full-Load Generator Tests – Many jurisdictions do have back-up generators and perform regular generator tests.  These tests usually occur on off hours so as not to impact operations.  The jurisdiction should perform a test during normal working hours with a full load to anticipate any problems that may arise.</a:t>
            </a:r>
          </a:p>
          <a:p>
            <a:r>
              <a:rPr lang="en-US" dirty="0"/>
              <a:t>Generator Training – Most generators in the jurisdiction are services and maintained by facilities/maintenance staff.  If these staff members are not around, you may not have anyone around that can help you with generator issues.  It is highly recommended that the jurisdiction have a cadre of staff.  Include other staff in Generator Training sessions to broaden the pool of people having an understanding of the generator and how it works.</a:t>
            </a:r>
          </a:p>
        </p:txBody>
      </p:sp>
    </p:spTree>
    <p:extLst>
      <p:ext uri="{BB962C8B-B14F-4D97-AF65-F5344CB8AC3E}">
        <p14:creationId xmlns:p14="http://schemas.microsoft.com/office/powerpoint/2010/main" val="66994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1623549" y="1069302"/>
            <a:ext cx="8944897" cy="1325563"/>
          </a:xfrm>
        </p:spPr>
        <p:txBody>
          <a:bodyPr>
            <a:normAutofit/>
          </a:bodyPr>
          <a:lstStyle/>
          <a:p>
            <a:r>
              <a:rPr lang="en-US" sz="6600" dirty="0"/>
              <a:t>Miscellaneous/Questions</a:t>
            </a:r>
          </a:p>
        </p:txBody>
      </p:sp>
      <p:pic>
        <p:nvPicPr>
          <p:cNvPr id="3" name="Picture 2">
            <a:extLst>
              <a:ext uri="{FF2B5EF4-FFF2-40B4-BE49-F238E27FC236}">
                <a16:creationId xmlns:a16="http://schemas.microsoft.com/office/drawing/2014/main" id="{6B0E9719-ECD6-4282-9D8F-04321BE5C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73" y="5731876"/>
            <a:ext cx="1015289" cy="1015289"/>
          </a:xfrm>
          <a:prstGeom prst="rect">
            <a:avLst/>
          </a:prstGeom>
        </p:spPr>
      </p:pic>
      <p:sp>
        <p:nvSpPr>
          <p:cNvPr id="5" name="TextBox 4">
            <a:extLst>
              <a:ext uri="{FF2B5EF4-FFF2-40B4-BE49-F238E27FC236}">
                <a16:creationId xmlns:a16="http://schemas.microsoft.com/office/drawing/2014/main" id="{49C61A5F-05AB-4A57-B135-69D4D6DE08B7}"/>
              </a:ext>
            </a:extLst>
          </p:cNvPr>
          <p:cNvSpPr txBox="1"/>
          <p:nvPr/>
        </p:nvSpPr>
        <p:spPr>
          <a:xfrm>
            <a:off x="1156662" y="6054854"/>
            <a:ext cx="880107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
        <p:nvSpPr>
          <p:cNvPr id="4" name="TextBox 3">
            <a:extLst>
              <a:ext uri="{FF2B5EF4-FFF2-40B4-BE49-F238E27FC236}">
                <a16:creationId xmlns:a16="http://schemas.microsoft.com/office/drawing/2014/main" id="{56D70F60-6212-42FD-8F4D-740578BA1422}"/>
              </a:ext>
            </a:extLst>
          </p:cNvPr>
          <p:cNvSpPr txBox="1"/>
          <p:nvPr/>
        </p:nvSpPr>
        <p:spPr>
          <a:xfrm>
            <a:off x="1484430" y="3851044"/>
            <a:ext cx="9223131" cy="954107"/>
          </a:xfrm>
          <a:prstGeom prst="rect">
            <a:avLst/>
          </a:prstGeom>
          <a:noFill/>
        </p:spPr>
        <p:txBody>
          <a:bodyPr wrap="square" rtlCol="0">
            <a:spAutoFit/>
          </a:bodyPr>
          <a:lstStyle/>
          <a:p>
            <a:r>
              <a:rPr lang="en-US" sz="2800" i="1" dirty="0">
                <a:solidFill>
                  <a:srgbClr val="9E0000"/>
                </a:solidFill>
              </a:rPr>
              <a:t>Did you sign in?  Please sign in via </a:t>
            </a:r>
            <a:r>
              <a:rPr lang="en-US" sz="2800" i="1" dirty="0" err="1">
                <a:solidFill>
                  <a:srgbClr val="9E0000"/>
                </a:solidFill>
              </a:rPr>
              <a:t>ReadyOp</a:t>
            </a:r>
            <a:r>
              <a:rPr lang="en-US" sz="2800" i="1" dirty="0">
                <a:solidFill>
                  <a:srgbClr val="9E0000"/>
                </a:solidFill>
              </a:rPr>
              <a:t> to be sure the agency/agencies you represent are included in the attendance.</a:t>
            </a:r>
          </a:p>
        </p:txBody>
      </p:sp>
      <p:sp>
        <p:nvSpPr>
          <p:cNvPr id="6" name="TextBox 5">
            <a:extLst>
              <a:ext uri="{FF2B5EF4-FFF2-40B4-BE49-F238E27FC236}">
                <a16:creationId xmlns:a16="http://schemas.microsoft.com/office/drawing/2014/main" id="{E8BE17C9-B832-17DE-3E7D-78C487B8DAD5}"/>
              </a:ext>
            </a:extLst>
          </p:cNvPr>
          <p:cNvSpPr txBox="1"/>
          <p:nvPr/>
        </p:nvSpPr>
        <p:spPr>
          <a:xfrm>
            <a:off x="1293305" y="2424599"/>
            <a:ext cx="9605382" cy="954107"/>
          </a:xfrm>
          <a:prstGeom prst="rect">
            <a:avLst/>
          </a:prstGeom>
          <a:noFill/>
        </p:spPr>
        <p:txBody>
          <a:bodyPr wrap="square" rtlCol="0">
            <a:spAutoFit/>
          </a:bodyPr>
          <a:lstStyle/>
          <a:p>
            <a:pPr algn="ctr"/>
            <a:r>
              <a:rPr lang="en-US" sz="2800" dirty="0"/>
              <a:t>SAVE THE DATE!</a:t>
            </a:r>
          </a:p>
          <a:p>
            <a:pPr algn="ctr"/>
            <a:r>
              <a:rPr lang="en-US" sz="2800" dirty="0"/>
              <a:t>Executive Breakfast – May 3, 2023 at BRADD Conference Room </a:t>
            </a:r>
          </a:p>
        </p:txBody>
      </p:sp>
    </p:spTree>
    <p:extLst>
      <p:ext uri="{BB962C8B-B14F-4D97-AF65-F5344CB8AC3E}">
        <p14:creationId xmlns:p14="http://schemas.microsoft.com/office/powerpoint/2010/main" val="192103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E3E5-32E6-4941-BA46-19FD0AFCA3FC}"/>
              </a:ext>
            </a:extLst>
          </p:cNvPr>
          <p:cNvSpPr>
            <a:spLocks noGrp="1"/>
          </p:cNvSpPr>
          <p:nvPr>
            <p:ph type="title"/>
          </p:nvPr>
        </p:nvSpPr>
        <p:spPr>
          <a:xfrm>
            <a:off x="1428909" y="1643854"/>
            <a:ext cx="2289283" cy="1627792"/>
          </a:xfrm>
        </p:spPr>
        <p:txBody>
          <a:bodyPr vert="horz" lIns="274320" tIns="182880" rIns="274320" bIns="182880" rtlCol="0" anchor="ctr" anchorCtr="1">
            <a:normAutofit/>
          </a:bodyPr>
          <a:lstStyle/>
          <a:p>
            <a:r>
              <a:rPr lang="en-US" dirty="0">
                <a:solidFill>
                  <a:srgbClr val="262626"/>
                </a:solidFill>
              </a:rPr>
              <a:t>Next  Meeting	</a:t>
            </a:r>
          </a:p>
        </p:txBody>
      </p:sp>
      <p:sp>
        <p:nvSpPr>
          <p:cNvPr id="3" name="Content Placeholder 2">
            <a:extLst>
              <a:ext uri="{FF2B5EF4-FFF2-40B4-BE49-F238E27FC236}">
                <a16:creationId xmlns:a16="http://schemas.microsoft.com/office/drawing/2014/main" id="{A9136C23-6C28-42D6-982A-0791B685BDBF}"/>
              </a:ext>
            </a:extLst>
          </p:cNvPr>
          <p:cNvSpPr>
            <a:spLocks noGrp="1"/>
          </p:cNvSpPr>
          <p:nvPr>
            <p:ph idx="1"/>
          </p:nvPr>
        </p:nvSpPr>
        <p:spPr>
          <a:xfrm>
            <a:off x="369830" y="3586354"/>
            <a:ext cx="4407443" cy="1488136"/>
          </a:xfrm>
        </p:spPr>
        <p:txBody>
          <a:bodyPr vert="horz" lIns="91440" tIns="45720" rIns="91440" bIns="45720" rtlCol="0">
            <a:normAutofit fontScale="92500"/>
          </a:bodyPr>
          <a:lstStyle/>
          <a:p>
            <a:pPr marL="0" indent="0" algn="ctr">
              <a:buNone/>
            </a:pPr>
            <a:r>
              <a:rPr lang="en-US" sz="2400" dirty="0">
                <a:solidFill>
                  <a:schemeClr val="tx1">
                    <a:lumMod val="75000"/>
                    <a:lumOff val="25000"/>
                  </a:schemeClr>
                </a:solidFill>
              </a:rPr>
              <a:t>Thursday,  March 9, 2023</a:t>
            </a:r>
          </a:p>
          <a:p>
            <a:pPr marL="0" indent="0" algn="ctr">
              <a:buNone/>
            </a:pPr>
            <a:r>
              <a:rPr lang="en-US" sz="2400" dirty="0">
                <a:solidFill>
                  <a:schemeClr val="tx1">
                    <a:lumMod val="75000"/>
                    <a:lumOff val="25000"/>
                  </a:schemeClr>
                </a:solidFill>
              </a:rPr>
              <a:t>11:30am Lunch available/Networking</a:t>
            </a:r>
          </a:p>
          <a:p>
            <a:pPr marL="0" indent="0" algn="ctr">
              <a:buNone/>
            </a:pPr>
            <a:r>
              <a:rPr lang="en-US" sz="2400" dirty="0">
                <a:solidFill>
                  <a:schemeClr val="tx1">
                    <a:lumMod val="75000"/>
                    <a:lumOff val="25000"/>
                  </a:schemeClr>
                </a:solidFill>
              </a:rPr>
              <a:t>12:00pm Meeting time</a:t>
            </a:r>
          </a:p>
          <a:p>
            <a:pPr marL="0" indent="0" algn="ctr">
              <a:buNone/>
            </a:pPr>
            <a:endParaRPr lang="en-US" sz="2400" dirty="0">
              <a:solidFill>
                <a:schemeClr val="tx1">
                  <a:lumMod val="75000"/>
                  <a:lumOff val="25000"/>
                </a:schemeClr>
              </a:solidFill>
            </a:endParaRPr>
          </a:p>
          <a:p>
            <a:pPr marL="0" indent="0" algn="ctr">
              <a:buNone/>
            </a:pPr>
            <a:endParaRPr lang="en-US" sz="2400" dirty="0">
              <a:solidFill>
                <a:schemeClr val="tx1">
                  <a:lumMod val="75000"/>
                  <a:lumOff val="25000"/>
                </a:schemeClr>
              </a:solidFill>
            </a:endParaRPr>
          </a:p>
        </p:txBody>
      </p:sp>
      <p:pic>
        <p:nvPicPr>
          <p:cNvPr id="14" name="Picture 13" descr="Shape&#10;&#10;Description automatically generated with medium confidence">
            <a:extLst>
              <a:ext uri="{FF2B5EF4-FFF2-40B4-BE49-F238E27FC236}">
                <a16:creationId xmlns:a16="http://schemas.microsoft.com/office/drawing/2014/main" id="{08CC4A1F-22D7-4E9D-8DE6-E55DB0B0B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932890"/>
            <a:ext cx="6257544" cy="4677514"/>
          </a:xfrm>
          <a:prstGeom prst="rect">
            <a:avLst/>
          </a:prstGeom>
        </p:spPr>
      </p:pic>
      <p:pic>
        <p:nvPicPr>
          <p:cNvPr id="5" name="Picture 4">
            <a:extLst>
              <a:ext uri="{FF2B5EF4-FFF2-40B4-BE49-F238E27FC236}">
                <a16:creationId xmlns:a16="http://schemas.microsoft.com/office/drawing/2014/main" id="{E722D8FE-0DEC-42AA-BC69-C3DC4695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7" name="TextBox 6">
            <a:extLst>
              <a:ext uri="{FF2B5EF4-FFF2-40B4-BE49-F238E27FC236}">
                <a16:creationId xmlns:a16="http://schemas.microsoft.com/office/drawing/2014/main" id="{0F939769-49BC-4F8F-92B8-D6F18DD4035B}"/>
              </a:ext>
            </a:extLst>
          </p:cNvPr>
          <p:cNvSpPr txBox="1"/>
          <p:nvPr/>
        </p:nvSpPr>
        <p:spPr>
          <a:xfrm>
            <a:off x="1078865" y="6142449"/>
            <a:ext cx="71855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146308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0F36FF-6AE9-4516-93CC-74A53DD9842B}"/>
              </a:ext>
            </a:extLst>
          </p:cNvPr>
          <p:cNvSpPr>
            <a:spLocks noGrp="1"/>
          </p:cNvSpPr>
          <p:nvPr>
            <p:ph type="ctrTitle"/>
          </p:nvPr>
        </p:nvSpPr>
        <p:spPr>
          <a:xfrm>
            <a:off x="1524003" y="1999615"/>
            <a:ext cx="9144000" cy="2764028"/>
          </a:xfrm>
        </p:spPr>
        <p:txBody>
          <a:bodyPr anchor="ctr">
            <a:normAutofit/>
          </a:bodyPr>
          <a:lstStyle/>
          <a:p>
            <a:r>
              <a:rPr lang="en-US" sz="7200" dirty="0"/>
              <a:t>HEART Coalition EPI Report</a:t>
            </a:r>
          </a:p>
        </p:txBody>
      </p:sp>
      <p:sp>
        <p:nvSpPr>
          <p:cNvPr id="44"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76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a:solidFill>
                  <a:schemeClr val="tx1"/>
                </a:solidFill>
                <a:latin typeface="+mj-lt"/>
                <a:ea typeface="+mj-ea"/>
                <a:cs typeface="+mj-cs"/>
              </a:rPr>
              <a:t>Region 4 COVID-19 Numbers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20AED214-7798-4002-AAF4-B36235B1F7A1}"/>
              </a:ext>
            </a:extLst>
          </p:cNvPr>
          <p:cNvGraphicFramePr>
            <a:graphicFrameLocks/>
          </p:cNvGraphicFramePr>
          <p:nvPr/>
        </p:nvGraphicFramePr>
        <p:xfrm>
          <a:off x="2585455" y="2139484"/>
          <a:ext cx="7021091" cy="4096512"/>
        </p:xfrm>
        <a:graphic>
          <a:graphicData uri="http://schemas.openxmlformats.org/drawingml/2006/table">
            <a:tbl>
              <a:tblPr firstRow="1" bandRow="1">
                <a:tableStyleId>{8799B23B-EC83-4686-B30A-512413B5E67A}</a:tableStyleId>
              </a:tblPr>
              <a:tblGrid>
                <a:gridCol w="2228784">
                  <a:extLst>
                    <a:ext uri="{9D8B030D-6E8A-4147-A177-3AD203B41FA5}">
                      <a16:colId xmlns:a16="http://schemas.microsoft.com/office/drawing/2014/main" val="128951652"/>
                    </a:ext>
                  </a:extLst>
                </a:gridCol>
                <a:gridCol w="2555856">
                  <a:extLst>
                    <a:ext uri="{9D8B030D-6E8A-4147-A177-3AD203B41FA5}">
                      <a16:colId xmlns:a16="http://schemas.microsoft.com/office/drawing/2014/main" val="1738123873"/>
                    </a:ext>
                  </a:extLst>
                </a:gridCol>
                <a:gridCol w="2236451">
                  <a:extLst>
                    <a:ext uri="{9D8B030D-6E8A-4147-A177-3AD203B41FA5}">
                      <a16:colId xmlns:a16="http://schemas.microsoft.com/office/drawing/2014/main" val="1107288883"/>
                    </a:ext>
                  </a:extLst>
                </a:gridCol>
              </a:tblGrid>
              <a:tr h="341376">
                <a:tc>
                  <a:txBody>
                    <a:bodyPr/>
                    <a:lstStyle/>
                    <a:p>
                      <a:pPr algn="l" fontAlgn="b"/>
                      <a:r>
                        <a:rPr lang="en-US" sz="1900" b="1" u="none" strike="noStrike">
                          <a:effectLst/>
                        </a:rPr>
                        <a:t>County</a:t>
                      </a:r>
                      <a:endParaRPr lang="en-US" sz="1900" b="1" i="0" u="none" strike="noStrike">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a:effectLst/>
                        </a:rPr>
                        <a:t>Cases</a:t>
                      </a:r>
                      <a:endParaRPr lang="en-US" sz="1900" b="1" i="0" u="none" strike="noStrike">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a:effectLst/>
                        </a:rPr>
                        <a:t>Deaths</a:t>
                      </a:r>
                      <a:endParaRPr lang="en-US" sz="1900" b="1" i="0" u="none" strike="noStrike">
                        <a:solidFill>
                          <a:srgbClr val="FFFFFF"/>
                        </a:solidFill>
                        <a:effectLst/>
                        <a:latin typeface="Arial" panose="020B0604020202020204" pitchFamily="34" charset="0"/>
                      </a:endParaRPr>
                    </a:p>
                  </a:txBody>
                  <a:tcPr marL="10148" marR="10148" marT="10148" marB="0" anchor="b"/>
                </a:tc>
                <a:extLst>
                  <a:ext uri="{0D108BD9-81ED-4DB2-BD59-A6C34878D82A}">
                    <a16:rowId xmlns:a16="http://schemas.microsoft.com/office/drawing/2014/main" val="4102872554"/>
                  </a:ext>
                </a:extLst>
              </a:tr>
              <a:tr h="341376">
                <a:tc>
                  <a:txBody>
                    <a:bodyPr/>
                    <a:lstStyle/>
                    <a:p>
                      <a:pPr algn="l" fontAlgn="b"/>
                      <a:r>
                        <a:rPr lang="en-US" sz="1900" u="none" strike="noStrike">
                          <a:effectLst/>
                        </a:rPr>
                        <a:t>Allen</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8,455</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125</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4038580345"/>
                  </a:ext>
                </a:extLst>
              </a:tr>
              <a:tr h="341376">
                <a:tc>
                  <a:txBody>
                    <a:bodyPr/>
                    <a:lstStyle/>
                    <a:p>
                      <a:pPr algn="l" fontAlgn="b"/>
                      <a:r>
                        <a:rPr lang="en-US" sz="1900" u="none" strike="noStrike">
                          <a:effectLst/>
                        </a:rPr>
                        <a:t>Barren</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17,089</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238</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3226754246"/>
                  </a:ext>
                </a:extLst>
              </a:tr>
              <a:tr h="341376">
                <a:tc>
                  <a:txBody>
                    <a:bodyPr/>
                    <a:lstStyle/>
                    <a:p>
                      <a:pPr algn="l" fontAlgn="b"/>
                      <a:r>
                        <a:rPr lang="en-US" sz="1900" u="none" strike="noStrike">
                          <a:effectLst/>
                        </a:rPr>
                        <a:t>Butler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4,705</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57</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3869662931"/>
                  </a:ext>
                </a:extLst>
              </a:tr>
              <a:tr h="341376">
                <a:tc>
                  <a:txBody>
                    <a:bodyPr/>
                    <a:lstStyle/>
                    <a:p>
                      <a:pPr algn="l" fontAlgn="b"/>
                      <a:r>
                        <a:rPr lang="en-US" sz="1900" u="none" strike="noStrike">
                          <a:effectLst/>
                        </a:rPr>
                        <a:t>Edmonson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i="0" u="none" strike="noStrike" dirty="0">
                          <a:solidFill>
                            <a:srgbClr val="000000"/>
                          </a:solidFill>
                          <a:effectLst/>
                          <a:latin typeface="+mn-lt"/>
                          <a:cs typeface="Arial" panose="020B0604020202020204" pitchFamily="34" charset="0"/>
                        </a:rPr>
                        <a:t>3,259</a:t>
                      </a:r>
                    </a:p>
                  </a:txBody>
                  <a:tcPr marL="10148" marR="10148" marT="10148" marB="0" anchor="b"/>
                </a:tc>
                <a:tc>
                  <a:txBody>
                    <a:bodyPr/>
                    <a:lstStyle/>
                    <a:p>
                      <a:pPr algn="ctr" fontAlgn="b"/>
                      <a:r>
                        <a:rPr lang="en-US" sz="1900" b="0" u="none" strike="noStrike" dirty="0">
                          <a:solidFill>
                            <a:srgbClr val="000000"/>
                          </a:solidFill>
                          <a:effectLst/>
                          <a:latin typeface="+mn-lt"/>
                        </a:rPr>
                        <a:t>57</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1362805033"/>
                  </a:ext>
                </a:extLst>
              </a:tr>
              <a:tr h="341376">
                <a:tc>
                  <a:txBody>
                    <a:bodyPr/>
                    <a:lstStyle/>
                    <a:p>
                      <a:pPr algn="l" fontAlgn="b"/>
                      <a:r>
                        <a:rPr lang="en-US" sz="1900" u="none" strike="noStrike">
                          <a:effectLst/>
                        </a:rPr>
                        <a:t>Hart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6,829</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110</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1644093784"/>
                  </a:ext>
                </a:extLst>
              </a:tr>
              <a:tr h="341376">
                <a:tc>
                  <a:txBody>
                    <a:bodyPr/>
                    <a:lstStyle/>
                    <a:p>
                      <a:pPr algn="l" fontAlgn="b"/>
                      <a:r>
                        <a:rPr lang="en-US" sz="1900" u="none" strike="noStrike">
                          <a:effectLst/>
                        </a:rPr>
                        <a:t>Logan</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10,229</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138</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3143942933"/>
                  </a:ext>
                </a:extLst>
              </a:tr>
              <a:tr h="341376">
                <a:tc>
                  <a:txBody>
                    <a:bodyPr/>
                    <a:lstStyle/>
                    <a:p>
                      <a:pPr algn="l" fontAlgn="b"/>
                      <a:r>
                        <a:rPr lang="en-US" sz="1900" u="none" strike="noStrike">
                          <a:effectLst/>
                        </a:rPr>
                        <a:t>Metcalfe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3,683</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77</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994029740"/>
                  </a:ext>
                </a:extLst>
              </a:tr>
              <a:tr h="341376">
                <a:tc>
                  <a:txBody>
                    <a:bodyPr/>
                    <a:lstStyle/>
                    <a:p>
                      <a:pPr algn="l" fontAlgn="b"/>
                      <a:r>
                        <a:rPr lang="en-US" sz="1900" u="none" strike="noStrike">
                          <a:effectLst/>
                        </a:rPr>
                        <a:t>Monroe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4,478</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89</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2467080400"/>
                  </a:ext>
                </a:extLst>
              </a:tr>
              <a:tr h="341376">
                <a:tc>
                  <a:txBody>
                    <a:bodyPr/>
                    <a:lstStyle/>
                    <a:p>
                      <a:pPr algn="l" fontAlgn="b"/>
                      <a:r>
                        <a:rPr lang="en-US" sz="1900" u="none" strike="noStrike">
                          <a:effectLst/>
                        </a:rPr>
                        <a:t>Simpson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7,434</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104</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1683268989"/>
                  </a:ext>
                </a:extLst>
              </a:tr>
              <a:tr h="341376">
                <a:tc>
                  <a:txBody>
                    <a:bodyPr/>
                    <a:lstStyle/>
                    <a:p>
                      <a:pPr algn="l" fontAlgn="b"/>
                      <a:r>
                        <a:rPr lang="en-US" sz="1900" u="none" strike="noStrike" dirty="0">
                          <a:effectLst/>
                        </a:rPr>
                        <a:t>Warren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i="0" u="none" strike="noStrike" dirty="0">
                          <a:solidFill>
                            <a:srgbClr val="000000"/>
                          </a:solidFill>
                          <a:effectLst/>
                          <a:latin typeface="+mn-lt"/>
                          <a:cs typeface="Arial" panose="020B0604020202020204" pitchFamily="34" charset="0"/>
                        </a:rPr>
                        <a:t>54,543</a:t>
                      </a:r>
                    </a:p>
                  </a:txBody>
                  <a:tcPr marL="10148" marR="10148" marT="10148" marB="0" anchor="b"/>
                </a:tc>
                <a:tc>
                  <a:txBody>
                    <a:bodyPr/>
                    <a:lstStyle/>
                    <a:p>
                      <a:pPr algn="ctr" fontAlgn="b"/>
                      <a:r>
                        <a:rPr lang="en-US" sz="1900" b="0" i="0" u="none" strike="noStrike" dirty="0">
                          <a:solidFill>
                            <a:srgbClr val="000000"/>
                          </a:solidFill>
                          <a:effectLst/>
                          <a:latin typeface="+mn-lt"/>
                          <a:cs typeface="Arial" panose="020B0604020202020204" pitchFamily="34" charset="0"/>
                        </a:rPr>
                        <a:t>425</a:t>
                      </a:r>
                    </a:p>
                  </a:txBody>
                  <a:tcPr marL="10148" marR="10148" marT="10148" marB="0" anchor="b"/>
                </a:tc>
                <a:extLst>
                  <a:ext uri="{0D108BD9-81ED-4DB2-BD59-A6C34878D82A}">
                    <a16:rowId xmlns:a16="http://schemas.microsoft.com/office/drawing/2014/main" val="1085448084"/>
                  </a:ext>
                </a:extLst>
              </a:tr>
              <a:tr h="341376">
                <a:tc>
                  <a:txBody>
                    <a:bodyPr/>
                    <a:lstStyle/>
                    <a:p>
                      <a:pPr algn="l" fontAlgn="b"/>
                      <a:r>
                        <a:rPr lang="en-US" sz="1900" b="1" u="none" strike="noStrike">
                          <a:effectLst/>
                        </a:rPr>
                        <a:t>Total:</a:t>
                      </a:r>
                      <a:endParaRPr lang="en-US" sz="1900" b="1"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solidFill>
                            <a:srgbClr val="000000"/>
                          </a:solidFill>
                          <a:effectLst/>
                        </a:rPr>
                        <a:t>120,704</a:t>
                      </a:r>
                      <a:endParaRPr lang="en-US" sz="1900" b="1" i="0" u="none" strike="noStrike" dirty="0">
                        <a:solidFill>
                          <a:srgbClr val="000000"/>
                        </a:solidFill>
                        <a:effectLst/>
                        <a:latin typeface="Arial" panose="020B0604020202020204" pitchFamily="34" charset="0"/>
                        <a:cs typeface="Arial" panose="020B0604020202020204" pitchFamily="34" charset="0"/>
                      </a:endParaRPr>
                    </a:p>
                  </a:txBody>
                  <a:tcPr marL="10148" marR="10148" marT="10148" marB="0" anchor="b"/>
                </a:tc>
                <a:tc>
                  <a:txBody>
                    <a:bodyPr/>
                    <a:lstStyle/>
                    <a:p>
                      <a:pPr algn="ctr" fontAlgn="b"/>
                      <a:r>
                        <a:rPr lang="en-US" sz="1900" b="1" u="none" strike="noStrike" dirty="0">
                          <a:solidFill>
                            <a:srgbClr val="000000"/>
                          </a:solidFill>
                          <a:effectLst/>
                        </a:rPr>
                        <a:t>1,420</a:t>
                      </a:r>
                      <a:endParaRPr lang="en-US" sz="1900" b="1" i="0" u="none" strike="noStrike" dirty="0">
                        <a:solidFill>
                          <a:srgbClr val="000000"/>
                        </a:solidFill>
                        <a:effectLst/>
                        <a:latin typeface="Arial" panose="020B0604020202020204" pitchFamily="34" charset="0"/>
                        <a:cs typeface="Arial" panose="020B0604020202020204" pitchFamily="34" charset="0"/>
                      </a:endParaRPr>
                    </a:p>
                  </a:txBody>
                  <a:tcPr marL="10148" marR="10148" marT="10148" marB="0" anchor="b"/>
                </a:tc>
                <a:extLst>
                  <a:ext uri="{0D108BD9-81ED-4DB2-BD59-A6C34878D82A}">
                    <a16:rowId xmlns:a16="http://schemas.microsoft.com/office/drawing/2014/main" val="2233246492"/>
                  </a:ext>
                </a:extLst>
              </a:tr>
            </a:tbl>
          </a:graphicData>
        </a:graphic>
      </p:graphicFrame>
    </p:spTree>
    <p:extLst>
      <p:ext uri="{BB962C8B-B14F-4D97-AF65-F5344CB8AC3E}">
        <p14:creationId xmlns:p14="http://schemas.microsoft.com/office/powerpoint/2010/main" val="169148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2023 Weekly COVID-19 Cases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1B095497-AF1C-86DB-EB70-D5E270C779CF}"/>
              </a:ext>
            </a:extLst>
          </p:cNvPr>
          <p:cNvGraphicFramePr>
            <a:graphicFrameLocks/>
          </p:cNvGraphicFramePr>
          <p:nvPr/>
        </p:nvGraphicFramePr>
        <p:xfrm>
          <a:off x="1051560" y="2367184"/>
          <a:ext cx="9635490" cy="3656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52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dirty="0"/>
              <a:t>January 2022 vs. 2023 </a:t>
            </a:r>
            <a:endParaRPr lang="en-US" sz="4000" kern="1200" dirty="0">
              <a:solidFill>
                <a:schemeClr val="tx1"/>
              </a:solidFill>
              <a:latin typeface="+mj-lt"/>
              <a:ea typeface="+mj-ea"/>
              <a:cs typeface="+mj-cs"/>
            </a:endParaRP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CB3C54AD-3CDA-239B-AEEA-73B4428A3588}"/>
              </a:ext>
            </a:extLst>
          </p:cNvPr>
          <p:cNvGraphicFramePr>
            <a:graphicFrameLocks/>
          </p:cNvGraphicFramePr>
          <p:nvPr/>
        </p:nvGraphicFramePr>
        <p:xfrm>
          <a:off x="1096296" y="2143259"/>
          <a:ext cx="9999407" cy="4282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323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4" name="Rectangle 104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a:solidFill>
                  <a:schemeClr val="tx1"/>
                </a:solidFill>
                <a:latin typeface="+mj-lt"/>
                <a:ea typeface="+mj-ea"/>
                <a:cs typeface="+mj-cs"/>
              </a:rPr>
              <a:t>Influenza</a:t>
            </a:r>
          </a:p>
        </p:txBody>
      </p:sp>
      <p:sp>
        <p:nvSpPr>
          <p:cNvPr id="1046" name="Rectangle: Rounded Corners 104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6CB0F3A1-3893-4F15-942A-F39AA1B8CD78}"/>
              </a:ext>
            </a:extLst>
          </p:cNvPr>
          <p:cNvGraphicFramePr>
            <a:graphicFrameLocks/>
          </p:cNvGraphicFramePr>
          <p:nvPr/>
        </p:nvGraphicFramePr>
        <p:xfrm>
          <a:off x="548640" y="2008186"/>
          <a:ext cx="11224260" cy="4415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04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71" name="Rectangle 107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2800" kern="1200" dirty="0">
                <a:solidFill>
                  <a:schemeClr val="tx1"/>
                </a:solidFill>
                <a:latin typeface="+mj-lt"/>
                <a:ea typeface="+mj-ea"/>
                <a:cs typeface="+mj-cs"/>
              </a:rPr>
              <a:t>Barren River Reportable Disease 2023 Year to Date</a:t>
            </a:r>
          </a:p>
        </p:txBody>
      </p:sp>
      <p:sp>
        <p:nvSpPr>
          <p:cNvPr id="1073" name="Rectangle: Rounded Corners 107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Inserted picture RelID:1">
            <a:extLst>
              <a:ext uri="{FF2B5EF4-FFF2-40B4-BE49-F238E27FC236}">
                <a16:creationId xmlns:a16="http://schemas.microsoft.com/office/drawing/2014/main" id="{00000000-0008-0000-0000-000002000000}"/>
              </a:ext>
            </a:extLst>
          </p:cNvPr>
          <p:cNvPicPr>
            <a:picLocks noChangeAspect="1"/>
          </p:cNvPicPr>
          <p:nvPr/>
        </p:nvPicPr>
        <p:blipFill>
          <a:blip r:embed="rId3"/>
          <a:stretch>
            <a:fillRect/>
          </a:stretch>
        </p:blipFill>
        <p:spPr>
          <a:xfrm>
            <a:off x="717092" y="2507225"/>
            <a:ext cx="10757816" cy="3955755"/>
          </a:xfrm>
          <a:prstGeom prst="rect">
            <a:avLst/>
          </a:prstGeom>
          <a:ln w="12700">
            <a:solidFill>
              <a:srgbClr val="000000"/>
            </a:solidFill>
            <a:prstDash val="solid"/>
          </a:ln>
        </p:spPr>
      </p:pic>
    </p:spTree>
    <p:extLst>
      <p:ext uri="{BB962C8B-B14F-4D97-AF65-F5344CB8AC3E}">
        <p14:creationId xmlns:p14="http://schemas.microsoft.com/office/powerpoint/2010/main" val="349312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8D337-5648-494C-BE3A-8F159DCC3AA4}"/>
              </a:ext>
            </a:extLst>
          </p:cNvPr>
          <p:cNvSpPr>
            <a:spLocks noGrp="1"/>
          </p:cNvSpPr>
          <p:nvPr>
            <p:ph type="title"/>
          </p:nvPr>
        </p:nvSpPr>
        <p:spPr>
          <a:xfrm>
            <a:off x="838200" y="643467"/>
            <a:ext cx="2951205" cy="5571066"/>
          </a:xfrm>
        </p:spPr>
        <p:txBody>
          <a:bodyPr>
            <a:normAutofit/>
          </a:bodyPr>
          <a:lstStyle/>
          <a:p>
            <a:r>
              <a:rPr lang="en-US">
                <a:solidFill>
                  <a:srgbClr val="FFFFFF"/>
                </a:solidFill>
              </a:rPr>
              <a:t>Contact</a:t>
            </a:r>
          </a:p>
        </p:txBody>
      </p:sp>
      <p:graphicFrame>
        <p:nvGraphicFramePr>
          <p:cNvPr id="5" name="Content Placeholder 2">
            <a:extLst>
              <a:ext uri="{FF2B5EF4-FFF2-40B4-BE49-F238E27FC236}">
                <a16:creationId xmlns:a16="http://schemas.microsoft.com/office/drawing/2014/main" id="{37C63E33-7020-4E4A-59E0-3BC9C41C0615}"/>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487140"/>
      </p:ext>
    </p:extLst>
  </p:cSld>
  <p:clrMapOvr>
    <a:masterClrMapping/>
  </p:clrMapOvr>
</p:sld>
</file>

<file path=ppt/theme/theme1.xml><?xml version="1.0" encoding="utf-8"?>
<a:theme xmlns:a="http://schemas.openxmlformats.org/drawingml/2006/main" name="Parcel">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10.xml><?xml version="1.0" encoding="utf-8"?>
<a:theme xmlns:a="http://schemas.openxmlformats.org/drawingml/2006/main" name="DPH Overview Slides">
  <a:themeElements>
    <a:clrScheme name="KDPH">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C1A875"/>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17319</TotalTime>
  <Words>1499</Words>
  <Application>Microsoft Office PowerPoint</Application>
  <PresentationFormat>Widescreen</PresentationFormat>
  <Paragraphs>203</Paragraphs>
  <Slides>22</Slides>
  <Notes>6</Notes>
  <HiddenSlides>1</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22</vt:i4>
      </vt:variant>
    </vt:vector>
  </HeadingPairs>
  <TitlesOfParts>
    <vt:vector size="44" baseType="lpstr">
      <vt:lpstr>Arial</vt:lpstr>
      <vt:lpstr>Calibri</vt:lpstr>
      <vt:lpstr>Calibri Light</vt:lpstr>
      <vt:lpstr>Courier New</vt:lpstr>
      <vt:lpstr>Gill Sans MT</vt:lpstr>
      <vt:lpstr>Gotham Bold</vt:lpstr>
      <vt:lpstr>Gotham Medium</vt:lpstr>
      <vt:lpstr>Grandview</vt:lpstr>
      <vt:lpstr>Roboto</vt:lpstr>
      <vt:lpstr>Verdana</vt:lpstr>
      <vt:lpstr>Wingdings</vt:lpstr>
      <vt:lpstr>Parcel</vt:lpstr>
      <vt:lpstr>Office Theme</vt:lpstr>
      <vt:lpstr>Office Theme</vt:lpstr>
      <vt:lpstr>Office Theme</vt:lpstr>
      <vt:lpstr>Office Theme</vt:lpstr>
      <vt:lpstr>Office Theme</vt:lpstr>
      <vt:lpstr>Office Theme</vt:lpstr>
      <vt:lpstr>Office Theme</vt:lpstr>
      <vt:lpstr>Office Theme</vt:lpstr>
      <vt:lpstr>DPH Overview Slides</vt:lpstr>
      <vt:lpstr>1_Office Theme</vt:lpstr>
      <vt:lpstr>PowerPoint Presentation</vt:lpstr>
      <vt:lpstr>PowerPoint Presentation</vt:lpstr>
      <vt:lpstr>HEART Coalition EPI Report</vt:lpstr>
      <vt:lpstr>Region 4 COVID-19 Numbers</vt:lpstr>
      <vt:lpstr>2023 Weekly COVID-19 Cases</vt:lpstr>
      <vt:lpstr>January 2022 vs. 2023 </vt:lpstr>
      <vt:lpstr>Influenza</vt:lpstr>
      <vt:lpstr>Barren River Reportable Disease 2023 Year to Date</vt:lpstr>
      <vt:lpstr>Contact</vt:lpstr>
      <vt:lpstr>PowerPoint Presentation</vt:lpstr>
      <vt:lpstr>Budget FY22-23</vt:lpstr>
      <vt:lpstr>PowerPoint Presentation</vt:lpstr>
      <vt:lpstr>Teex Course:  Understanding targeted cyber attacks Key Points</vt:lpstr>
      <vt:lpstr>Targeted Violence &amp; Terrorism Prevention Briefing Wednesday, February 15 and March 8, 2023  8:00am-10:00am Central </vt:lpstr>
      <vt:lpstr>PowerPoint Presentation</vt:lpstr>
      <vt:lpstr>In-Person Training at BRADD </vt:lpstr>
      <vt:lpstr>PowerPoint Presentation</vt:lpstr>
      <vt:lpstr>PowerPoint Presentation</vt:lpstr>
      <vt:lpstr>MACH 5 - 5 Minutes to Preparedness</vt:lpstr>
      <vt:lpstr>PowerPoint Presentation</vt:lpstr>
      <vt:lpstr>Miscellaneous/Questions</vt:lpstr>
      <vt:lpstr>Next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Yvette G (CHFS DPH DPHPS)</dc:creator>
  <cp:lastModifiedBy>Coleman, Yvette G (CHFS DPH DPHPS)</cp:lastModifiedBy>
  <cp:revision>247</cp:revision>
  <dcterms:created xsi:type="dcterms:W3CDTF">2021-10-11T22:05:15Z</dcterms:created>
  <dcterms:modified xsi:type="dcterms:W3CDTF">2023-02-09T15:46:22Z</dcterms:modified>
</cp:coreProperties>
</file>